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068d28af26426f" /><Relationship Type="http://schemas.openxmlformats.org/officeDocument/2006/relationships/extended-properties" Target="/docProps/app.xml" Id="Rd8172f1c49cf453c" /><Relationship Type="http://schemas.openxmlformats.org/officeDocument/2006/relationships/officeDocument" Target="/ppt/presentation.xml" Id="R3cbf5d9ddcf245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25afa801e844f4"/>
  </p:sldMasterIdLst>
  <p:notesMasterIdLst>
    <p:notesMasterId xmlns:r="http://schemas.openxmlformats.org/officeDocument/2006/relationships" r:id="R89f14707bb0a452f"/>
  </p:notesMasterIdLst>
  <p:sldIdLst>
    <p:sldId xmlns:r="http://schemas.openxmlformats.org/officeDocument/2006/relationships" id="256" r:id="R97bc761ea47e4308"/>
    <p:sldId xmlns:r="http://schemas.openxmlformats.org/officeDocument/2006/relationships" id="257" r:id="R359cbab72cae4e57"/>
    <p:sldId xmlns:r="http://schemas.openxmlformats.org/officeDocument/2006/relationships" id="258" r:id="R52e82458376b4514"/>
    <p:sldId xmlns:r="http://schemas.openxmlformats.org/officeDocument/2006/relationships" id="259" r:id="Rf039911aa64547ba"/>
    <p:sldId xmlns:r="http://schemas.openxmlformats.org/officeDocument/2006/relationships" id="260" r:id="R6ccc902cd1124a95"/>
    <p:sldId xmlns:r="http://schemas.openxmlformats.org/officeDocument/2006/relationships" id="261" r:id="R5a27eeb39d0a4c64"/>
    <p:sldId xmlns:r="http://schemas.openxmlformats.org/officeDocument/2006/relationships" id="262" r:id="Reec55a6850e44064"/>
    <p:sldId xmlns:r="http://schemas.openxmlformats.org/officeDocument/2006/relationships" id="263" r:id="Re014fe27b1024617"/>
    <p:sldId xmlns:r="http://schemas.openxmlformats.org/officeDocument/2006/relationships" id="264" r:id="R47aea15f9b964896"/>
    <p:sldId xmlns:r="http://schemas.openxmlformats.org/officeDocument/2006/relationships" id="265" r:id="R5081792102484eec"/>
    <p:sldId xmlns:r="http://schemas.openxmlformats.org/officeDocument/2006/relationships" id="266" r:id="R3ad85d9f66e44b3a"/>
    <p:sldId xmlns:r="http://schemas.openxmlformats.org/officeDocument/2006/relationships" id="267" r:id="Rbb17397ea0684d07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169afc9f2444446" /><Relationship Type="http://schemas.openxmlformats.org/officeDocument/2006/relationships/slideMaster" Target="/ppt/slideMasters/slideMaster1.xml" Id="Ra325afa801e844f4" /><Relationship Type="http://schemas.openxmlformats.org/officeDocument/2006/relationships/notesMaster" Target="/ppt/notesMasters/notesMaster1.xml" Id="R89f14707bb0a452f" /><Relationship Type="http://schemas.openxmlformats.org/officeDocument/2006/relationships/presProps" Target="/ppt/presProps.xml" Id="R8ff572dd2cc3487f" /><Relationship Type="http://schemas.openxmlformats.org/officeDocument/2006/relationships/tableStyles" Target="/ppt/tableStyles.xml" Id="R7ef12ef41b944eb1" /><Relationship Type="http://schemas.openxmlformats.org/officeDocument/2006/relationships/slide" Target="/ppt/slides/slide1.xml" Id="R97bc761ea47e4308" /><Relationship Type="http://schemas.openxmlformats.org/officeDocument/2006/relationships/slide" Target="/ppt/slides/slide2.xml" Id="R359cbab72cae4e57" /><Relationship Type="http://schemas.openxmlformats.org/officeDocument/2006/relationships/slide" Target="/ppt/slides/slide3.xml" Id="R52e82458376b4514" /><Relationship Type="http://schemas.openxmlformats.org/officeDocument/2006/relationships/slide" Target="/ppt/slides/slide4.xml" Id="Rf039911aa64547ba" /><Relationship Type="http://schemas.openxmlformats.org/officeDocument/2006/relationships/slide" Target="/ppt/slides/slide5.xml" Id="R6ccc902cd1124a95" /><Relationship Type="http://schemas.openxmlformats.org/officeDocument/2006/relationships/slide" Target="/ppt/slides/slide6.xml" Id="R5a27eeb39d0a4c64" /><Relationship Type="http://schemas.openxmlformats.org/officeDocument/2006/relationships/slide" Target="/ppt/slides/slide7.xml" Id="Reec55a6850e44064" /><Relationship Type="http://schemas.openxmlformats.org/officeDocument/2006/relationships/slide" Target="/ppt/slides/slide8.xml" Id="Re014fe27b1024617" /><Relationship Type="http://schemas.openxmlformats.org/officeDocument/2006/relationships/slide" Target="/ppt/slides/slide9.xml" Id="R47aea15f9b964896" /><Relationship Type="http://schemas.openxmlformats.org/officeDocument/2006/relationships/slide" Target="/ppt/slides/slide10.xml" Id="R5081792102484eec" /><Relationship Type="http://schemas.openxmlformats.org/officeDocument/2006/relationships/slide" Target="/ppt/slides/slide11.xml" Id="R3ad85d9f66e44b3a" /><Relationship Type="http://schemas.openxmlformats.org/officeDocument/2006/relationships/slide" Target="/ppt/slides/slide12.xml" Id="Rbb17397ea0684d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7692b2b26a4cf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1c43929ab34e09" /><Relationship Type="http://schemas.openxmlformats.org/officeDocument/2006/relationships/notesMaster" Target="/ppt/notesMasters/notesMaster1.xml" Id="Rff8c730b103046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33a5758f564d55" /><Relationship Type="http://schemas.openxmlformats.org/officeDocument/2006/relationships/notesMaster" Target="/ppt/notesMasters/notesMaster1.xml" Id="R66500a0bf9044a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a1b22e33ea548e0" /><Relationship Type="http://schemas.openxmlformats.org/officeDocument/2006/relationships/notesMaster" Target="/ppt/notesMasters/notesMaster1.xml" Id="Re596383aee5f4dc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8a0906a5a3493a" /><Relationship Type="http://schemas.openxmlformats.org/officeDocument/2006/relationships/notesMaster" Target="/ppt/notesMasters/notesMaster1.xml" Id="Rb49800e0b57548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f10e3d0c1c4126" /><Relationship Type="http://schemas.openxmlformats.org/officeDocument/2006/relationships/notesMaster" Target="/ppt/notesMasters/notesMaster1.xml" Id="R6278a5db092940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af7931afdd4764" /><Relationship Type="http://schemas.openxmlformats.org/officeDocument/2006/relationships/notesMaster" Target="/ppt/notesMasters/notesMaster1.xml" Id="R199526ecc46440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344bd6deca64aad" /><Relationship Type="http://schemas.openxmlformats.org/officeDocument/2006/relationships/notesMaster" Target="/ppt/notesMasters/notesMaster1.xml" Id="R6205b5ce5e274a1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fd46689eed4e57" /><Relationship Type="http://schemas.openxmlformats.org/officeDocument/2006/relationships/notesMaster" Target="/ppt/notesMasters/notesMaster1.xml" Id="Re161195115b547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bd6f1b3ee14d0c" /><Relationship Type="http://schemas.openxmlformats.org/officeDocument/2006/relationships/notesMaster" Target="/ppt/notesMasters/notesMaster1.xml" Id="Rff115cb660aa4e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ba884bb3bf4479" /><Relationship Type="http://schemas.openxmlformats.org/officeDocument/2006/relationships/notesMaster" Target="/ppt/notesMasters/notesMaster1.xml" Id="R78dfedb7f4d74a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a3d1cdaab0240f8" /><Relationship Type="http://schemas.openxmlformats.org/officeDocument/2006/relationships/notesMaster" Target="/ppt/notesMasters/notesMaster1.xml" Id="Ra924dca2de2c4a1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ee3d00bffe74246" /><Relationship Type="http://schemas.openxmlformats.org/officeDocument/2006/relationships/notesMaster" Target="/ppt/notesMasters/notesMaster1.xml" Id="R8574f4bb26a74e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f3219a484540d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3ac7be581247ff" /><Relationship Type="http://schemas.openxmlformats.org/officeDocument/2006/relationships/slideLayout" Target="/ppt/slideLayouts/slideLayout1.xml" Id="Rbe3018f2ae9b46b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3018f2ae9b46b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0ab4fbb344125" /><Relationship Type="http://schemas.openxmlformats.org/officeDocument/2006/relationships/image" Target="/ppt/media/image.png" Id="Rda790cd5d8ab41db" /><Relationship Type="http://schemas.openxmlformats.org/officeDocument/2006/relationships/image" Target="/ppt/media/image.svg" Id="R7d1563592a204b72" /><Relationship Type="http://schemas.openxmlformats.org/officeDocument/2006/relationships/notesSlide" Target="/ppt/notesSlides/notesSlide1.xml" Id="R8e24c708163640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40ab1ce8a44cc2" /><Relationship Type="http://schemas.openxmlformats.org/officeDocument/2006/relationships/image" Target="/ppt/media/image2.png" Id="R9b88667e0e7b4174" /><Relationship Type="http://schemas.openxmlformats.org/officeDocument/2006/relationships/image" Target="/ppt/media/image2.svg" Id="R7f8392efc21a4231" /><Relationship Type="http://schemas.openxmlformats.org/officeDocument/2006/relationships/notesSlide" Target="/ppt/notesSlides/notesSlide2.xml" Id="Rdcba2601ed0a46f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ef4398396d4a1c" /><Relationship Type="http://schemas.openxmlformats.org/officeDocument/2006/relationships/image" Target="/ppt/media/image3.png" Id="Rb8319870d5fa483c" /><Relationship Type="http://schemas.openxmlformats.org/officeDocument/2006/relationships/image" Target="/ppt/media/image3.svg" Id="R84a217c701ad4513" /><Relationship Type="http://schemas.openxmlformats.org/officeDocument/2006/relationships/notesSlide" Target="/ppt/notesSlides/notesSlide3.xml" Id="Ra3a2b670c53e45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d70962c7946f3" /><Relationship Type="http://schemas.openxmlformats.org/officeDocument/2006/relationships/image" Target="/ppt/media/image4.png" Id="Rb852949249ee4c32" /><Relationship Type="http://schemas.openxmlformats.org/officeDocument/2006/relationships/image" Target="/ppt/media/image4.svg" Id="R8fb6ee6887654d16" /><Relationship Type="http://schemas.openxmlformats.org/officeDocument/2006/relationships/notesSlide" Target="/ppt/notesSlides/notesSlide4.xml" Id="R884af82cfb6d42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3c6b0182a4a2b" /><Relationship Type="http://schemas.openxmlformats.org/officeDocument/2006/relationships/image" Target="/ppt/media/image5.png" Id="R50b81f81c4d14ce7" /><Relationship Type="http://schemas.openxmlformats.org/officeDocument/2006/relationships/image" Target="/ppt/media/image5.svg" Id="R1a9b474319ba4ece" /><Relationship Type="http://schemas.openxmlformats.org/officeDocument/2006/relationships/notesSlide" Target="/ppt/notesSlides/notesSlide5.xml" Id="Rba329d8ec61f4b5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d190bb625417f" /><Relationship Type="http://schemas.openxmlformats.org/officeDocument/2006/relationships/image" Target="/ppt/media/image6.png" Id="R2510d6c51c164aeb" /><Relationship Type="http://schemas.openxmlformats.org/officeDocument/2006/relationships/image" Target="/ppt/media/image6.svg" Id="R862161c51eb645c4" /><Relationship Type="http://schemas.openxmlformats.org/officeDocument/2006/relationships/notesSlide" Target="/ppt/notesSlides/notesSlide6.xml" Id="R3e8e4dd9fe7e40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d1c14102440dd" /><Relationship Type="http://schemas.openxmlformats.org/officeDocument/2006/relationships/image" Target="/ppt/media/image7.png" Id="Ra695b054db8c4bfc" /><Relationship Type="http://schemas.openxmlformats.org/officeDocument/2006/relationships/image" Target="/ppt/media/image7.svg" Id="Re3d7b0ea01334593" /><Relationship Type="http://schemas.openxmlformats.org/officeDocument/2006/relationships/notesSlide" Target="/ppt/notesSlides/notesSlide7.xml" Id="R450f8ee70a204e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039ea99e6d40e8" /><Relationship Type="http://schemas.openxmlformats.org/officeDocument/2006/relationships/image" Target="/ppt/media/image8.png" Id="Rdb9a7b09d3a54fa6" /><Relationship Type="http://schemas.openxmlformats.org/officeDocument/2006/relationships/image" Target="/ppt/media/image8.svg" Id="Rce86c914d0b74c05" /><Relationship Type="http://schemas.openxmlformats.org/officeDocument/2006/relationships/notesSlide" Target="/ppt/notesSlides/notesSlide8.xml" Id="Rf2cb4f8f8a2f44d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185e51a624b5c" /><Relationship Type="http://schemas.openxmlformats.org/officeDocument/2006/relationships/image" Target="/ppt/media/image9.png" Id="Re656689b84b849de" /><Relationship Type="http://schemas.openxmlformats.org/officeDocument/2006/relationships/image" Target="/ppt/media/image9.svg" Id="Ree2d36875e1541a7" /><Relationship Type="http://schemas.openxmlformats.org/officeDocument/2006/relationships/notesSlide" Target="/ppt/notesSlides/notesSlide9.xml" Id="Rd63cefdeaa1746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225611a5644a4" /><Relationship Type="http://schemas.openxmlformats.org/officeDocument/2006/relationships/image" Target="/ppt/media/image10.png" Id="R059ec12745b4419b" /><Relationship Type="http://schemas.openxmlformats.org/officeDocument/2006/relationships/image" Target="/ppt/media/image10.svg" Id="R10735191557643f2" /><Relationship Type="http://schemas.openxmlformats.org/officeDocument/2006/relationships/notesSlide" Target="/ppt/notesSlides/notesSlide10.xml" Id="R7f25cd04ec1c4ef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615cb7f754f62" /><Relationship Type="http://schemas.openxmlformats.org/officeDocument/2006/relationships/image" Target="/ppt/media/image11.png" Id="R46687fd56736483d" /><Relationship Type="http://schemas.openxmlformats.org/officeDocument/2006/relationships/image" Target="/ppt/media/image11.svg" Id="Ra05f1addd8584bdb" /><Relationship Type="http://schemas.openxmlformats.org/officeDocument/2006/relationships/notesSlide" Target="/ppt/notesSlides/notesSlide11.xml" Id="R470a0bcaa8e6453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90c5dcfef4453" /><Relationship Type="http://schemas.openxmlformats.org/officeDocument/2006/relationships/image" Target="/ppt/media/image12.png" Id="R48071602f7ea41f2" /><Relationship Type="http://schemas.openxmlformats.org/officeDocument/2006/relationships/image" Target="/ppt/media/image12.svg" Id="R32ae718853284a3e" /><Relationship Type="http://schemas.openxmlformats.org/officeDocument/2006/relationships/notesSlide" Target="/ppt/notesSlides/notesSlide12.xml" Id="Re66fbdf7a39648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3-1">
            <a:extLst xmlns:a="http://schemas.openxmlformats.org/drawingml/2006/main">
              <a:ext uri="{FF2B5EF4-FFF2-40B4-BE49-F238E27FC236}">
                <a16:creationId xmlns:a16="http://schemas.microsoft.com/office/drawing/2014/main" id="{6DF9A517-58CF-4D85-828B-E7B8B486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F8F8E0"/>
                </a:solidFill>
                <a:latin typeface="Helvetica Neue"/>
                <a:ea typeface="Helvetica Neue"/>
                <a:cs typeface="Helvetica Neue"/>
              </a:rPr>
              <a:t>IBM's platform transition
Current position and options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06B916E9-9573-49A9-8D23-E8F2539A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742212"/>
            <a:ext cx="57023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D8D9CF"/>
                </a:solidFill>
                <a:latin typeface="Helvetica Neue"/>
                <a:ea typeface="Helvetica Neue"/>
                <a:cs typeface="Helvetica Neue"/>
              </a:rPr>
              <a:t>Current position and options | 3 September 2026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4F4FBA69-0ACA-43E4-B3F5-BE7441F46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5702332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2AF4C"/>
                </a:solidFill>
                <a:latin typeface="Helvetica Neue"/>
                <a:ea typeface="Helvetica Neue"/>
                <a:cs typeface="Helvetica Neue"/>
              </a:rPr>
              <a:t>IBM ESTATE DECISION</a:t>
            </a:r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18F5B51D-87E6-49A0-A410-3D1137EAD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38275"/>
            <a:ext cx="1714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F4C"/>
          </a:solidFill>
          <a:ln xmlns:a="http://schemas.openxmlformats.org/drawingml/2006/main" w="0">
            <a:solidFill>
              <a:srgbClr val="F2AF4C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790cd5d8ab41db">
            <a:extLst>
              <a:ext uri="{96DAC541-7B7A-43D3-8B79-37D633B846F1}">
                <asvg:svgBlip xmlns:asvg="http://schemas.microsoft.com/office/drawing/2016/SVG/main" r:embed="R7d1563592a204b7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0" y="476250"/>
            <a:ext cx="2476500" cy="2952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573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A720FA5C-E389-48A7-99CA-32837C54A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2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8CB0134F-1DDE-465C-94F9-CDED204FD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519"/>
            <a:ext cx="11404568" cy="128301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IBM has changed the supported route</a:t>
            </a:r>
          </a:p>
        </p:txBody>
      </p:sp>
      <p:sp>
        <p:nvSpPr>
          <p:cNvPr id="3" name="Rounded-Rectangle-9-4">
            <a:extLst xmlns:a="http://schemas.openxmlformats.org/drawingml/2006/main">
              <a:ext uri="{FF2B5EF4-FFF2-40B4-BE49-F238E27FC236}">
                <a16:creationId xmlns:a16="http://schemas.microsoft.com/office/drawing/2014/main" id="{9C7B62C1-9AC9-41EC-824A-3E272B5C1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920" y="3365468"/>
            <a:ext cx="3568732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Rounded-Rectangle-10-5">
            <a:extLst xmlns:a="http://schemas.openxmlformats.org/drawingml/2006/main">
              <a:ext uri="{FF2B5EF4-FFF2-40B4-BE49-F238E27FC236}">
                <a16:creationId xmlns:a16="http://schemas.microsoft.com/office/drawing/2014/main" id="{99B1BA03-A171-4A8D-85D2-E4104FED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65468"/>
            <a:ext cx="3568732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5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D5B7251F-A55B-4495-9C93-C4EE7E5A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816" y="4146137"/>
            <a:ext cx="2949321" cy="143284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Support dates are fixed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Maximo base support ended in 2025; TRIRIGA ends in 2027.</a:t>
            </a:r>
          </a:p>
        </p:txBody>
      </p:sp>
      <p:sp>
        <p:nvSpPr>
          <p:cNvPr id="6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231BCC53-1C81-4BA9-B920-8A0090E1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6115" y="4146137"/>
            <a:ext cx="2949321" cy="143284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Three paths remain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Use paid support as a bridge, follow IBM, or replace selected capabilities.</a:t>
            </a:r>
          </a:p>
        </p:txBody>
      </p:sp>
      <p:sp>
        <p:nvSpPr>
          <p:cNvPr id="7" name="Google-Shape-340-p61-8">
            <a:extLst xmlns:a="http://schemas.openxmlformats.org/drawingml/2006/main">
              <a:ext uri="{FF2B5EF4-FFF2-40B4-BE49-F238E27FC236}">
                <a16:creationId xmlns:a16="http://schemas.microsoft.com/office/drawing/2014/main" id="{67E2221A-0550-4751-9BF2-14ED0AC4F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7626" y="3694081"/>
            <a:ext cx="233839" cy="233744"/>
          </a:xfrm>
          <a:custGeom xmlns:a="http://schemas.openxmlformats.org/drawingml/2006/main">
            <a:pathLst>
              <a:path w="205740000" h="205740000">
                <a:moveTo>
                  <a:pt x="102870000" y="20574000"/>
                </a:moveTo>
                <a:cubicBezTo>
                  <a:pt x="57426225" y="20574000"/>
                  <a:pt x="20574000" y="57426225"/>
                  <a:pt x="20574000" y="102870000"/>
                </a:cubicBezTo>
                <a:cubicBezTo>
                  <a:pt x="20574000" y="148313775"/>
                  <a:pt x="57426225" y="185166000"/>
                  <a:pt x="102870000" y="185166000"/>
                </a:cubicBezTo>
                <a:cubicBezTo>
                  <a:pt x="148313775" y="185166000"/>
                  <a:pt x="185166000" y="148313775"/>
                  <a:pt x="185166000" y="102870000"/>
                </a:cubicBezTo>
                <a:cubicBezTo>
                  <a:pt x="185166000" y="57426225"/>
                  <a:pt x="148313775" y="20574000"/>
                  <a:pt x="102870000" y="20574000"/>
                </a:cubicBezTo>
                <a:close/>
                <a:moveTo>
                  <a:pt x="0" y="102870000"/>
                </a:moveTo>
                <a:cubicBezTo>
                  <a:pt x="0" y="46053375"/>
                  <a:pt x="46053375" y="0"/>
                  <a:pt x="102870000" y="0"/>
                </a:cubicBezTo>
                <a:cubicBezTo>
                  <a:pt x="159686625" y="0"/>
                  <a:pt x="205740000" y="46053375"/>
                  <a:pt x="205740000" y="102870000"/>
                </a:cubicBezTo>
                <a:cubicBezTo>
                  <a:pt x="205740000" y="159686625"/>
                  <a:pt x="159686625" y="205740000"/>
                  <a:pt x="102870000" y="205740000"/>
                </a:cubicBezTo>
                <a:cubicBezTo>
                  <a:pt x="46053375" y="205740000"/>
                  <a:pt x="0" y="159686625"/>
                  <a:pt x="0" y="102870000"/>
                </a:cubicBezTo>
                <a:close/>
                <a:moveTo>
                  <a:pt x="144789525" y="61026675"/>
                </a:moveTo>
                <a:cubicBezTo>
                  <a:pt x="149437725" y="64293750"/>
                  <a:pt x="150561675" y="70713600"/>
                  <a:pt x="147285075" y="75352275"/>
                </a:cubicBezTo>
                <a:lnTo>
                  <a:pt x="98421825" y="144789525"/>
                </a:lnTo>
                <a:cubicBezTo>
                  <a:pt x="96621600" y="147351750"/>
                  <a:pt x="93764100" y="148942425"/>
                  <a:pt x="90649425" y="149142450"/>
                </a:cubicBezTo>
                <a:cubicBezTo>
                  <a:pt x="87534750" y="149332950"/>
                  <a:pt x="84496275" y="148104225"/>
                  <a:pt x="82400775" y="145799175"/>
                </a:cubicBezTo>
                <a:lnTo>
                  <a:pt x="56683275" y="117509925"/>
                </a:lnTo>
                <a:cubicBezTo>
                  <a:pt x="52863750" y="113299875"/>
                  <a:pt x="53178075" y="106803825"/>
                  <a:pt x="57369075" y="102974775"/>
                </a:cubicBezTo>
                <a:cubicBezTo>
                  <a:pt x="61579125" y="99155250"/>
                  <a:pt x="68075175" y="99469575"/>
                  <a:pt x="71904225" y="103660575"/>
                </a:cubicBezTo>
                <a:lnTo>
                  <a:pt x="88982550" y="122453400"/>
                </a:lnTo>
                <a:lnTo>
                  <a:pt x="130463925" y="63522225"/>
                </a:lnTo>
                <a:cubicBezTo>
                  <a:pt x="133731000" y="58874025"/>
                  <a:pt x="140150850" y="57750075"/>
                  <a:pt x="144789525" y="61026675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340-p61-9">
            <a:extLst xmlns:a="http://schemas.openxmlformats.org/drawingml/2006/main">
              <a:ext uri="{FF2B5EF4-FFF2-40B4-BE49-F238E27FC236}">
                <a16:creationId xmlns:a16="http://schemas.microsoft.com/office/drawing/2014/main" id="{90F63CB0-906C-481E-B693-EB22103E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3257" y="3694081"/>
            <a:ext cx="233839" cy="233744"/>
          </a:xfrm>
          <a:custGeom xmlns:a="http://schemas.openxmlformats.org/drawingml/2006/main">
            <a:pathLst>
              <a:path w="205740000" h="205740000">
                <a:moveTo>
                  <a:pt x="102870000" y="20574000"/>
                </a:moveTo>
                <a:cubicBezTo>
                  <a:pt x="57426225" y="20574000"/>
                  <a:pt x="20574000" y="57426225"/>
                  <a:pt x="20574000" y="102870000"/>
                </a:cubicBezTo>
                <a:cubicBezTo>
                  <a:pt x="20574000" y="148313775"/>
                  <a:pt x="57426225" y="185166000"/>
                  <a:pt x="102870000" y="185166000"/>
                </a:cubicBezTo>
                <a:cubicBezTo>
                  <a:pt x="148313775" y="185166000"/>
                  <a:pt x="185166000" y="148313775"/>
                  <a:pt x="185166000" y="102870000"/>
                </a:cubicBezTo>
                <a:cubicBezTo>
                  <a:pt x="185166000" y="57426225"/>
                  <a:pt x="148313775" y="20574000"/>
                  <a:pt x="102870000" y="20574000"/>
                </a:cubicBezTo>
                <a:close/>
                <a:moveTo>
                  <a:pt x="0" y="102870000"/>
                </a:moveTo>
                <a:cubicBezTo>
                  <a:pt x="0" y="46053375"/>
                  <a:pt x="46053375" y="0"/>
                  <a:pt x="102870000" y="0"/>
                </a:cubicBezTo>
                <a:cubicBezTo>
                  <a:pt x="159686625" y="0"/>
                  <a:pt x="205740000" y="46053375"/>
                  <a:pt x="205740000" y="102870000"/>
                </a:cubicBezTo>
                <a:cubicBezTo>
                  <a:pt x="205740000" y="159686625"/>
                  <a:pt x="159686625" y="205740000"/>
                  <a:pt x="102870000" y="205740000"/>
                </a:cubicBezTo>
                <a:cubicBezTo>
                  <a:pt x="46053375" y="205740000"/>
                  <a:pt x="0" y="159686625"/>
                  <a:pt x="0" y="102870000"/>
                </a:cubicBezTo>
                <a:close/>
                <a:moveTo>
                  <a:pt x="144789525" y="61026675"/>
                </a:moveTo>
                <a:cubicBezTo>
                  <a:pt x="149437725" y="64293750"/>
                  <a:pt x="150561675" y="70713600"/>
                  <a:pt x="147285075" y="75352275"/>
                </a:cubicBezTo>
                <a:lnTo>
                  <a:pt x="98421825" y="144789525"/>
                </a:lnTo>
                <a:cubicBezTo>
                  <a:pt x="96621600" y="147351750"/>
                  <a:pt x="93764100" y="148942425"/>
                  <a:pt x="90649425" y="149142450"/>
                </a:cubicBezTo>
                <a:cubicBezTo>
                  <a:pt x="87534750" y="149332950"/>
                  <a:pt x="84496275" y="148104225"/>
                  <a:pt x="82400775" y="145799175"/>
                </a:cubicBezTo>
                <a:lnTo>
                  <a:pt x="56683275" y="117509925"/>
                </a:lnTo>
                <a:cubicBezTo>
                  <a:pt x="52863750" y="113299875"/>
                  <a:pt x="53178075" y="106803825"/>
                  <a:pt x="57369075" y="102974775"/>
                </a:cubicBezTo>
                <a:cubicBezTo>
                  <a:pt x="61579125" y="99155250"/>
                  <a:pt x="68075175" y="99469575"/>
                  <a:pt x="71904225" y="103660575"/>
                </a:cubicBezTo>
                <a:lnTo>
                  <a:pt x="88982550" y="122453400"/>
                </a:lnTo>
                <a:lnTo>
                  <a:pt x="130463925" y="63522225"/>
                </a:lnTo>
                <a:cubicBezTo>
                  <a:pt x="133731000" y="58874025"/>
                  <a:pt x="140150850" y="57750075"/>
                  <a:pt x="144789525" y="61026675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9" name="Rounded-Rectangle-5-10">
            <a:extLst xmlns:a="http://schemas.openxmlformats.org/drawingml/2006/main">
              <a:ext uri="{FF2B5EF4-FFF2-40B4-BE49-F238E27FC236}">
                <a16:creationId xmlns:a16="http://schemas.microsoft.com/office/drawing/2014/main" id="{889CB389-ED16-4B9D-B0F5-8DDE4AF99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334" y="3365468"/>
            <a:ext cx="3568732" cy="2628900"/>
          </a:xfrm>
          <a:prstGeom xmlns:a="http://schemas.openxmlformats.org/drawingml/2006/main" prst="roundRect">
            <a:avLst>
              <a:gd name="adj" fmla="val 2899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0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63902310-3C85-412A-B7D9-963D2287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135" y="4146137"/>
            <a:ext cx="2949321" cy="1432846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Product route confirmed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TRIRIGA moves to MREF; Maximo 7.6.1 moves to MAS Manage.</a:t>
            </a:r>
          </a:p>
        </p:txBody>
      </p:sp>
      <p:sp>
        <p:nvSpPr>
          <p:cNvPr id="11" name="Google-Shape-340-p61-12">
            <a:extLst xmlns:a="http://schemas.openxmlformats.org/drawingml/2006/main">
              <a:ext uri="{FF2B5EF4-FFF2-40B4-BE49-F238E27FC236}">
                <a16:creationId xmlns:a16="http://schemas.microsoft.com/office/drawing/2014/main" id="{16221BF3-3AD3-49C8-9E75-04F58E54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7041" y="3694081"/>
            <a:ext cx="233839" cy="233744"/>
          </a:xfrm>
          <a:custGeom xmlns:a="http://schemas.openxmlformats.org/drawingml/2006/main">
            <a:pathLst>
              <a:path w="205740000" h="205740000">
                <a:moveTo>
                  <a:pt x="102870000" y="20574000"/>
                </a:moveTo>
                <a:cubicBezTo>
                  <a:pt x="57426225" y="20574000"/>
                  <a:pt x="20574000" y="57426225"/>
                  <a:pt x="20574000" y="102870000"/>
                </a:cubicBezTo>
                <a:cubicBezTo>
                  <a:pt x="20574000" y="148313775"/>
                  <a:pt x="57426225" y="185166000"/>
                  <a:pt x="102870000" y="185166000"/>
                </a:cubicBezTo>
                <a:cubicBezTo>
                  <a:pt x="148313775" y="185166000"/>
                  <a:pt x="185166000" y="148313775"/>
                  <a:pt x="185166000" y="102870000"/>
                </a:cubicBezTo>
                <a:cubicBezTo>
                  <a:pt x="185166000" y="57426225"/>
                  <a:pt x="148313775" y="20574000"/>
                  <a:pt x="102870000" y="20574000"/>
                </a:cubicBezTo>
                <a:close/>
                <a:moveTo>
                  <a:pt x="0" y="102870000"/>
                </a:moveTo>
                <a:cubicBezTo>
                  <a:pt x="0" y="46053375"/>
                  <a:pt x="46053375" y="0"/>
                  <a:pt x="102870000" y="0"/>
                </a:cubicBezTo>
                <a:cubicBezTo>
                  <a:pt x="159686625" y="0"/>
                  <a:pt x="205740000" y="46053375"/>
                  <a:pt x="205740000" y="102870000"/>
                </a:cubicBezTo>
                <a:cubicBezTo>
                  <a:pt x="205740000" y="159686625"/>
                  <a:pt x="159686625" y="205740000"/>
                  <a:pt x="102870000" y="205740000"/>
                </a:cubicBezTo>
                <a:cubicBezTo>
                  <a:pt x="46053375" y="205740000"/>
                  <a:pt x="0" y="159686625"/>
                  <a:pt x="0" y="102870000"/>
                </a:cubicBezTo>
                <a:close/>
                <a:moveTo>
                  <a:pt x="144789525" y="61026675"/>
                </a:moveTo>
                <a:cubicBezTo>
                  <a:pt x="149437725" y="64293750"/>
                  <a:pt x="150561675" y="70713600"/>
                  <a:pt x="147285075" y="75352275"/>
                </a:cubicBezTo>
                <a:lnTo>
                  <a:pt x="98421825" y="144789525"/>
                </a:lnTo>
                <a:cubicBezTo>
                  <a:pt x="96621600" y="147351750"/>
                  <a:pt x="93764100" y="148942425"/>
                  <a:pt x="90649425" y="149142450"/>
                </a:cubicBezTo>
                <a:cubicBezTo>
                  <a:pt x="87534750" y="149332950"/>
                  <a:pt x="84496275" y="148104225"/>
                  <a:pt x="82400775" y="145799175"/>
                </a:cubicBezTo>
                <a:lnTo>
                  <a:pt x="56683275" y="117509925"/>
                </a:lnTo>
                <a:cubicBezTo>
                  <a:pt x="52863750" y="113299875"/>
                  <a:pt x="53178075" y="106803825"/>
                  <a:pt x="57369075" y="102974775"/>
                </a:cubicBezTo>
                <a:cubicBezTo>
                  <a:pt x="61579125" y="99155250"/>
                  <a:pt x="68075175" y="99469575"/>
                  <a:pt x="71904225" y="103660575"/>
                </a:cubicBezTo>
                <a:lnTo>
                  <a:pt x="88982550" y="122453400"/>
                </a:lnTo>
                <a:lnTo>
                  <a:pt x="130463925" y="63522225"/>
                </a:lnTo>
                <a:cubicBezTo>
                  <a:pt x="133731000" y="58874025"/>
                  <a:pt x="140150850" y="57750075"/>
                  <a:pt x="144789525" y="61026675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12" name="Content-Placeholder-15-13">
            <a:extLst xmlns:a="http://schemas.openxmlformats.org/drawingml/2006/main">
              <a:ext uri="{FF2B5EF4-FFF2-40B4-BE49-F238E27FC236}">
                <a16:creationId xmlns:a16="http://schemas.microsoft.com/office/drawing/2014/main" id="{52F2563C-CBE7-4F7D-B409-ABFBCBE7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50562"/>
            <a:ext cx="11404568" cy="162925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THE CURRENT POSITION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Existing services can continue in the near term, subject to support and contract terms. IBM's supported route now leads to the Maximo Application Suite.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Moving changes hosting, licensing and operations; it is not a routine upgrade.</a:t>
            </a:r>
          </a:p>
        </p:txBody>
      </p:sp>
      <p:sp>
        <p:nvSpPr>
          <p:cNvPr id="13" name="accent">
            <a:extLst xmlns:a="http://schemas.openxmlformats.org/drawingml/2006/main">
              <a:ext uri="{FF2B5EF4-FFF2-40B4-BE49-F238E27FC236}">
                <a16:creationId xmlns:a16="http://schemas.microsoft.com/office/drawing/2014/main" id="{18470C31-35B3-4EA8-AA48-6192D3825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334" y="3365468"/>
            <a:ext cx="3568732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solidFill>
              <a:srgbClr val="F07B49"/>
            </a:solidFill>
            <a:prstDash val="solid"/>
          </a:ln>
        </p:spPr>
      </p:sp>
      <p:sp>
        <p:nvSpPr>
          <p:cNvPr id="14" name="accent">
            <a:extLst xmlns:a="http://schemas.openxmlformats.org/drawingml/2006/main">
              <a:ext uri="{FF2B5EF4-FFF2-40B4-BE49-F238E27FC236}">
                <a16:creationId xmlns:a16="http://schemas.microsoft.com/office/drawing/2014/main" id="{52E89BC3-2516-40EF-A79C-81DACBF63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920" y="3365468"/>
            <a:ext cx="3568732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F4C"/>
          </a:solidFill>
          <a:ln xmlns:a="http://schemas.openxmlformats.org/drawingml/2006/main" w="0">
            <a:solidFill>
              <a:srgbClr val="F2AF4C"/>
            </a:solidFill>
            <a:prstDash val="solid"/>
          </a:ln>
        </p:spPr>
      </p:sp>
      <p:sp>
        <p:nvSpPr>
          <p:cNvPr id="15" name="accent">
            <a:extLst xmlns:a="http://schemas.openxmlformats.org/drawingml/2006/main">
              <a:ext uri="{FF2B5EF4-FFF2-40B4-BE49-F238E27FC236}">
                <a16:creationId xmlns:a16="http://schemas.microsoft.com/office/drawing/2014/main" id="{F7F977CB-7688-41F5-A382-20661A06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365468"/>
            <a:ext cx="3568732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solidFill>
              <a:srgbClr val="F07B49"/>
            </a:solidFill>
            <a:prstDash val="solid"/>
          </a:ln>
        </p:spPr>
      </p:sp>
      <p:sp>
        <p:nvSpPr>
          <p:cNvPr id="1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1852D5A-A977-4C13-9548-D6A90A06C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Sources: IBM Maximo 7.6.1 and TRIRIGA 11.6 lifecycle notices; details in the appendix.</a:t>
            </a:r>
          </a:p>
        </p:txBody>
      </p:sp>
      <p:pic>
        <p:nvPicPr>
          <p:cNvPr id="3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88667e0e7b4174">
            <a:extLst>
              <a:ext uri="{96DAC541-7B7A-43D3-8B79-37D633B846F1}">
                <asvg:svgBlip xmlns:asvg="http://schemas.microsoft.com/office/drawing/2016/SVG/main" r:embed="R7f8392efc21a423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5148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47648C21-F8F7-4806-AA4C-97E414CA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3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53794E44-DEC5-4DF4-BF02-5098D26B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519"/>
            <a:ext cx="11404568" cy="64427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OpenShift changes how the applications run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5853358A-7C21-486C-A14E-5338FF46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907" y="1157478"/>
            <a:ext cx="11404568" cy="1629251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HOSTING MODEL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Today, each product is installed into its own server stack. In IBM's target model, MREF and Manage remain separate applications, with their services containerised on a shared OpenShift platform.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/>
            </a:r>
          </a:p>
        </p:txBody>
      </p:sp>
      <p:sp>
        <p:nvSpPr>
          <p:cNvPr id="11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711C386-A8EC-4F3C-B620-15A57DCA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Source: IBM Maximo Application Suite deployment options and technical overview.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319870d5fa483c">
            <a:extLst>
              <a:ext uri="{96DAC541-7B7A-43D3-8B79-37D633B846F1}">
                <asvg:svgBlip xmlns:asvg="http://schemas.microsoft.com/office/drawing/2016/SVG/main" r:embed="R84a217c701ad451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  <p:sp>
        <p:nvSpPr>
          <p:cNvPr id="15" name="platform-shift-arrow">
            <a:extLst xmlns:a="http://schemas.openxmlformats.org/drawingml/2006/main">
              <a:ext uri="{FF2B5EF4-FFF2-40B4-BE49-F238E27FC236}">
                <a16:creationId xmlns:a16="http://schemas.microsoft.com/office/drawing/2014/main" id="{1F214F8D-603C-4B0A-8F3A-BE62FE4C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3575" y="4295775"/>
            <a:ext cx="7048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platform-shift-label">
            <a:extLst xmlns:a="http://schemas.openxmlformats.org/drawingml/2006/main">
              <a:ext uri="{FF2B5EF4-FFF2-40B4-BE49-F238E27FC236}">
                <a16:creationId xmlns:a16="http://schemas.microsoft.com/office/drawing/2014/main" id="{DAB3DF00-1133-49F5-81D1-E3D7BC449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4772025"/>
            <a:ext cx="1047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91146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PLATFORM</a:t>
            </a:r>
          </a:p>
          <a:p xmlns:a="http://schemas.openxmlformats.org/drawingml/2006/main">
            <a:pPr algn="ctr">
              <a:defRPr sz="1200" b="1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SHIFT</a:t>
            </a:r>
          </a:p>
        </p:txBody>
      </p:sp>
      <p:sp>
        <p:nvSpPr>
          <p:cNvPr id="17" name="today-stack-card">
            <a:extLst xmlns:a="http://schemas.openxmlformats.org/drawingml/2006/main">
              <a:ext uri="{FF2B5EF4-FFF2-40B4-BE49-F238E27FC236}">
                <a16:creationId xmlns:a16="http://schemas.microsoft.com/office/drawing/2014/main" id="{73CC8D20-AA16-40F9-AD96-E6D5A576F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162300"/>
            <a:ext cx="5095875" cy="2781300"/>
          </a:xfrm>
          <a:prstGeom xmlns:a="http://schemas.openxmlformats.org/drawingml/2006/main" prst="roundRect">
            <a:avLst>
              <a:gd name="adj" fmla="val 4795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D5DAE0"/>
            </a:solidFill>
            <a:prstDash val="solid"/>
          </a:ln>
        </p:spPr>
      </p:sp>
      <p:sp>
        <p:nvSpPr>
          <p:cNvPr id="18" name="today-stack-heading">
            <a:extLst xmlns:a="http://schemas.openxmlformats.org/drawingml/2006/main">
              <a:ext uri="{FF2B5EF4-FFF2-40B4-BE49-F238E27FC236}">
                <a16:creationId xmlns:a16="http://schemas.microsoft.com/office/drawing/2014/main" id="{66AB3998-90B8-4FF8-9E2C-BDC2D299A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24225"/>
            <a:ext cx="4714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96491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TODAY · BARE-METAL SERVERS</a:t>
            </a:r>
          </a:p>
        </p:txBody>
      </p:sp>
      <p:sp>
        <p:nvSpPr>
          <p:cNvPr id="19" name="today-tririga">
            <a:extLst xmlns:a="http://schemas.openxmlformats.org/drawingml/2006/main">
              <a:ext uri="{FF2B5EF4-FFF2-40B4-BE49-F238E27FC236}">
                <a16:creationId xmlns:a16="http://schemas.microsoft.com/office/drawing/2014/main" id="{B7CC1998-4C42-4E4F-B5A1-CF5A4A2D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143125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AEB7C2"/>
            </a:solidFill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TRIRIGA</a:t>
            </a:r>
          </a:p>
        </p:txBody>
      </p:sp>
      <p:sp>
        <p:nvSpPr>
          <p:cNvPr id="20" name="today-tririga-os">
            <a:extLst xmlns:a="http://schemas.openxmlformats.org/drawingml/2006/main">
              <a:ext uri="{FF2B5EF4-FFF2-40B4-BE49-F238E27FC236}">
                <a16:creationId xmlns:a16="http://schemas.microsoft.com/office/drawing/2014/main" id="{5CC0E104-1982-4E12-9E4D-FE7394F7C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14825"/>
            <a:ext cx="2143125" cy="381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DDE3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451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445164"/>
                </a:solidFill>
                <a:latin typeface="Helvetica Neue"/>
                <a:ea typeface="Helvetica Neue"/>
                <a:cs typeface="Helvetica Neue"/>
              </a:rPr>
              <a:t>OS + MIDDLEWARE</a:t>
            </a:r>
          </a:p>
        </p:txBody>
      </p:sp>
      <p:sp>
        <p:nvSpPr>
          <p:cNvPr id="21" name="today-tririga-server">
            <a:extLst xmlns:a="http://schemas.openxmlformats.org/drawingml/2006/main">
              <a:ext uri="{FF2B5EF4-FFF2-40B4-BE49-F238E27FC236}">
                <a16:creationId xmlns:a16="http://schemas.microsoft.com/office/drawing/2014/main" id="{EE23BF73-746F-45CC-B6CA-BFD5729E5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72025"/>
            <a:ext cx="2143125" cy="466725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0F172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DEDICATED SERVER</a:t>
            </a:r>
          </a:p>
        </p:txBody>
      </p:sp>
      <p:sp>
        <p:nvSpPr>
          <p:cNvPr id="22" name="today-maximo">
            <a:extLst xmlns:a="http://schemas.openxmlformats.org/drawingml/2006/main">
              <a:ext uri="{FF2B5EF4-FFF2-40B4-BE49-F238E27FC236}">
                <a16:creationId xmlns:a16="http://schemas.microsoft.com/office/drawing/2014/main" id="{F1C3A60A-745B-4006-A517-5A44124C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714750"/>
            <a:ext cx="2143125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1906">
            <a:solidFill>
              <a:srgbClr val="AEB7C2"/>
            </a:solidFill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MAXIMO</a:t>
            </a:r>
          </a:p>
        </p:txBody>
      </p:sp>
      <p:sp>
        <p:nvSpPr>
          <p:cNvPr id="23" name="today-maximo-os">
            <a:extLst xmlns:a="http://schemas.openxmlformats.org/drawingml/2006/main">
              <a:ext uri="{FF2B5EF4-FFF2-40B4-BE49-F238E27FC236}">
                <a16:creationId xmlns:a16="http://schemas.microsoft.com/office/drawing/2014/main" id="{57A2F1EB-1B42-469C-AC13-0963B673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314825"/>
            <a:ext cx="2143125" cy="381000"/>
          </a:xfrm>
          <a:prstGeom xmlns:a="http://schemas.openxmlformats.org/drawingml/2006/main" prst="roundRect">
            <a:avLst>
              <a:gd name="adj" fmla="val 15000"/>
            </a:avLst>
          </a:prstGeom>
          <a:solidFill xmlns:a="http://schemas.openxmlformats.org/drawingml/2006/main">
            <a:srgbClr val="DDE3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44516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445164"/>
                </a:solidFill>
                <a:latin typeface="Helvetica Neue"/>
                <a:ea typeface="Helvetica Neue"/>
                <a:cs typeface="Helvetica Neue"/>
              </a:rPr>
              <a:t>OS + MIDDLEWARE</a:t>
            </a:r>
          </a:p>
        </p:txBody>
      </p:sp>
      <p:sp>
        <p:nvSpPr>
          <p:cNvPr id="24" name="today-maximo-server">
            <a:extLst xmlns:a="http://schemas.openxmlformats.org/drawingml/2006/main">
              <a:ext uri="{FF2B5EF4-FFF2-40B4-BE49-F238E27FC236}">
                <a16:creationId xmlns:a16="http://schemas.microsoft.com/office/drawing/2014/main" id="{D64EB4FC-5A08-4AF4-93CE-C0F12F1D0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4772025"/>
            <a:ext cx="2143125" cy="466725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0F172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DEDICATED SERVER</a:t>
            </a:r>
          </a:p>
        </p:txBody>
      </p:sp>
      <p:sp>
        <p:nvSpPr>
          <p:cNvPr id="25" name="today-stack-caption">
            <a:extLst xmlns:a="http://schemas.openxmlformats.org/drawingml/2006/main">
              <a:ext uri="{FF2B5EF4-FFF2-40B4-BE49-F238E27FC236}">
                <a16:creationId xmlns:a16="http://schemas.microsoft.com/office/drawing/2014/main" id="{92F40D6F-E254-47F7-B8B2-05205CF9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81625"/>
            <a:ext cx="47148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Each application owns a separate software and server stack.</a:t>
            </a:r>
          </a:p>
        </p:txBody>
      </p:sp>
      <p:sp>
        <p:nvSpPr>
          <p:cNvPr id="26" name="openshift-stack-card">
            <a:extLst xmlns:a="http://schemas.openxmlformats.org/drawingml/2006/main">
              <a:ext uri="{FF2B5EF4-FFF2-40B4-BE49-F238E27FC236}">
                <a16:creationId xmlns:a16="http://schemas.microsoft.com/office/drawing/2014/main" id="{DAF286D9-181D-4477-A3F3-CCF70D90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162300"/>
            <a:ext cx="5095875" cy="2781300"/>
          </a:xfrm>
          <a:prstGeom xmlns:a="http://schemas.openxmlformats.org/drawingml/2006/main" prst="roundRect">
            <a:avLst>
              <a:gd name="adj" fmla="val 4795"/>
            </a:avLst>
          </a:prstGeom>
          <a:noFill xmlns:a="http://schemas.openxmlformats.org/drawingml/2006/main"/>
          <a:ln xmlns:a="http://schemas.openxmlformats.org/drawingml/2006/main" w="9525">
            <a:solidFill>
              <a:srgbClr val="D5DAE0"/>
            </a:solidFill>
            <a:prstDash val="solid"/>
          </a:ln>
        </p:spPr>
      </p:sp>
      <p:sp>
        <p:nvSpPr>
          <p:cNvPr id="27" name="openshift-stack-accent">
            <a:extLst xmlns:a="http://schemas.openxmlformats.org/drawingml/2006/main">
              <a:ext uri="{FF2B5EF4-FFF2-40B4-BE49-F238E27FC236}">
                <a16:creationId xmlns:a16="http://schemas.microsoft.com/office/drawing/2014/main" id="{7C8B0D37-DD86-4481-9132-97073972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162300"/>
            <a:ext cx="5095875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openshift-stack-heading">
            <a:extLst xmlns:a="http://schemas.openxmlformats.org/drawingml/2006/main">
              <a:ext uri="{FF2B5EF4-FFF2-40B4-BE49-F238E27FC236}">
                <a16:creationId xmlns:a16="http://schemas.microsoft.com/office/drawing/2014/main" id="{7B584D7C-A84E-410A-8EB6-D29168C5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3324225"/>
            <a:ext cx="4714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96491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IBM ROUTE · OPENSHIFT</a:t>
            </a:r>
          </a:p>
        </p:txBody>
      </p:sp>
      <p:sp>
        <p:nvSpPr>
          <p:cNvPr id="29" name="openshift-mref">
            <a:extLst xmlns:a="http://schemas.openxmlformats.org/drawingml/2006/main">
              <a:ext uri="{FF2B5EF4-FFF2-40B4-BE49-F238E27FC236}">
                <a16:creationId xmlns:a16="http://schemas.microsoft.com/office/drawing/2014/main" id="{83B56A15-6355-4B6A-9526-11F7EFF0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3714750"/>
            <a:ext cx="2143125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4EE"/>
          </a:solidFill>
          <a:ln xmlns:a="http://schemas.openxmlformats.org/drawingml/2006/main" w="11906">
            <a:solidFill>
              <a:srgbClr val="F07B49"/>
            </a:solidFill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MREF CONTAINERS</a:t>
            </a:r>
          </a:p>
        </p:txBody>
      </p:sp>
      <p:sp>
        <p:nvSpPr>
          <p:cNvPr id="30" name="openshift-manage">
            <a:extLst xmlns:a="http://schemas.openxmlformats.org/drawingml/2006/main">
              <a:ext uri="{FF2B5EF4-FFF2-40B4-BE49-F238E27FC236}">
                <a16:creationId xmlns:a16="http://schemas.microsoft.com/office/drawing/2014/main" id="{EDE883A5-AA40-4ED5-AD51-2890294FB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075" y="3714750"/>
            <a:ext cx="2143125" cy="523875"/>
          </a:xfrm>
          <a:prstGeom xmlns:a="http://schemas.openxmlformats.org/drawingml/2006/main" prst="roundRect">
            <a:avLst>
              <a:gd name="adj" fmla="val 14545"/>
            </a:avLst>
          </a:prstGeom>
          <a:solidFill xmlns:a="http://schemas.openxmlformats.org/drawingml/2006/main">
            <a:srgbClr val="FFF4EE"/>
          </a:solidFill>
          <a:ln xmlns:a="http://schemas.openxmlformats.org/drawingml/2006/main" w="11906">
            <a:solidFill>
              <a:srgbClr val="F07B49"/>
            </a:solidFill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MANAGE CONTAINERS</a:t>
            </a:r>
          </a:p>
        </p:txBody>
      </p:sp>
      <p:sp>
        <p:nvSpPr>
          <p:cNvPr id="31" name="openshift-platform">
            <a:extLst xmlns:a="http://schemas.openxmlformats.org/drawingml/2006/main">
              <a:ext uri="{FF2B5EF4-FFF2-40B4-BE49-F238E27FC236}">
                <a16:creationId xmlns:a16="http://schemas.microsoft.com/office/drawing/2014/main" id="{D2F2DECB-9D58-48C9-B430-3857613E0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4314825"/>
            <a:ext cx="4524375" cy="43815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07B4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RED HAT OPENSHIFT</a:t>
            </a:r>
          </a:p>
        </p:txBody>
      </p:sp>
      <p:sp>
        <p:nvSpPr>
          <p:cNvPr id="32" name="openshift-infrastructure">
            <a:extLst xmlns:a="http://schemas.openxmlformats.org/drawingml/2006/main">
              <a:ext uri="{FF2B5EF4-FFF2-40B4-BE49-F238E27FC236}">
                <a16:creationId xmlns:a16="http://schemas.microsoft.com/office/drawing/2014/main" id="{7F1B37DC-04C7-4B66-B4AD-FEE987A9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1825" y="4829175"/>
            <a:ext cx="4524375" cy="409575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0F172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CLUSTER NODES · STORAGE · NETWORK</a:t>
            </a:r>
          </a:p>
        </p:txBody>
      </p:sp>
      <p:sp>
        <p:nvSpPr>
          <p:cNvPr id="33" name="openshift-stack-caption">
            <a:extLst xmlns:a="http://schemas.openxmlformats.org/drawingml/2006/main">
              <a:ext uri="{FF2B5EF4-FFF2-40B4-BE49-F238E27FC236}">
                <a16:creationId xmlns:a16="http://schemas.microsoft.com/office/drawing/2014/main" id="{6F19104B-D219-4A4D-A60B-D2B68F0B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5381625"/>
            <a:ext cx="471487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76200" tIns="38100" rIns="762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OpenShift schedules application containers across shared infrastructure.</a:t>
            </a:r>
          </a:p>
        </p:txBody>
      </p:sp>
    </p:spTree>
    <p:extLst>
      <p:ext uri="{BB962C8B-B14F-4D97-AF65-F5344CB8AC3E}">
        <p14:creationId xmlns:p14="http://schemas.microsoft.com/office/powerpoint/2010/main" val="18098844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Google-Shape-532-p58-2">
            <a:extLst xmlns:a="http://schemas.openxmlformats.org/drawingml/2006/main">
              <a:ext uri="{FF2B5EF4-FFF2-40B4-BE49-F238E27FC236}">
                <a16:creationId xmlns:a16="http://schemas.microsoft.com/office/drawing/2014/main" id="{9E026148-6584-4AD8-8279-C6A2C6FF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4</a:t>
            </a:r>
          </a:p>
        </p:txBody>
      </p:sp>
      <p:sp>
        <p:nvSpPr>
          <p:cNvPr id="2" name="Google-Shape-533-p58-3">
            <a:extLst xmlns:a="http://schemas.openxmlformats.org/drawingml/2006/main">
              <a:ext uri="{FF2B5EF4-FFF2-40B4-BE49-F238E27FC236}">
                <a16:creationId xmlns:a16="http://schemas.microsoft.com/office/drawing/2014/main" id="{6C098426-8AE6-49BE-8B64-3C43C3D7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The IBM route changes three things</a:t>
            </a:r>
          </a:p>
        </p:txBody>
      </p:sp>
      <p:sp>
        <p:nvSpPr>
          <p:cNvPr id="3" name="Google-Shape-558-p61-4">
            <a:extLst xmlns:a="http://schemas.openxmlformats.org/drawingml/2006/main">
              <a:ext uri="{FF2B5EF4-FFF2-40B4-BE49-F238E27FC236}">
                <a16:creationId xmlns:a16="http://schemas.microsoft.com/office/drawing/2014/main" id="{6F701385-810F-4725-AD42-BA467115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Product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
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TRIRIGA becomes Maximo Real Estate and Facilities (MREF) within MAS.</a:t>
            </a:r>
          </a:p>
        </p:txBody>
      </p:sp>
      <p:sp>
        <p:nvSpPr>
          <p:cNvPr id="4" name="Google-Shape-559-p61-5">
            <a:extLst xmlns:a="http://schemas.openxmlformats.org/drawingml/2006/main">
              <a:ext uri="{FF2B5EF4-FFF2-40B4-BE49-F238E27FC236}">
                <a16:creationId xmlns:a16="http://schemas.microsoft.com/office/drawing/2014/main" id="{E1BC295B-E5AF-40F0-A3C0-E87B94AE3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968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Hosting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
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Self-managed MAS uses Red Hat OpenShift; IBM-managed deployment is the alternative.</a:t>
            </a:r>
          </a:p>
        </p:txBody>
      </p:sp>
      <p:sp>
        <p:nvSpPr>
          <p:cNvPr id="5" name="Google-Shape-560-p61-6">
            <a:extLst xmlns:a="http://schemas.openxmlformats.org/drawingml/2006/main">
              <a:ext uri="{FF2B5EF4-FFF2-40B4-BE49-F238E27FC236}">
                <a16:creationId xmlns:a16="http://schemas.microsoft.com/office/drawing/2014/main" id="{CF3ACA04-9140-4D0E-A695-AB70CC6E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4013168"/>
            <a:ext cx="3568732" cy="1981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Operations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
</a:t>
            </a:r>
            <a:r>
              <a:rPr sz="150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MREF and Maximo Manage can integrate, but remain separate applications with suite administration.</a:t>
            </a:r>
          </a:p>
        </p:txBody>
      </p:sp>
      <p:sp>
        <p:nvSpPr>
          <p:cNvPr id="6" name="Google-Shape-561-p61-7">
            <a:extLst xmlns:a="http://schemas.openxmlformats.org/drawingml/2006/main">
              <a:ext uri="{FF2B5EF4-FFF2-40B4-BE49-F238E27FC236}">
                <a16:creationId xmlns:a16="http://schemas.microsoft.com/office/drawing/2014/main" id="{87AF6FE8-53A5-4B98-8E34-AA41DBA59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868" y="3382328"/>
            <a:ext cx="315563" cy="353854"/>
          </a:xfrm>
          <a:custGeom xmlns:a="http://schemas.openxmlformats.org/drawingml/2006/main">
            <a:pathLst>
              <a:path w="192747900" h="191595375">
                <a:moveTo>
                  <a:pt x="107661075" y="24707850"/>
                </a:moveTo>
                <a:lnTo>
                  <a:pt x="20716875" y="114138075"/>
                </a:lnTo>
                <a:lnTo>
                  <a:pt x="86039325" y="114138075"/>
                </a:lnTo>
                <a:cubicBezTo>
                  <a:pt x="89192100" y="114138075"/>
                  <a:pt x="92182950" y="115423950"/>
                  <a:pt x="94135575" y="117614700"/>
                </a:cubicBezTo>
                <a:cubicBezTo>
                  <a:pt x="96097725" y="119814975"/>
                  <a:pt x="96821625" y="122682000"/>
                  <a:pt x="96097725" y="125406150"/>
                </a:cubicBezTo>
                <a:lnTo>
                  <a:pt x="85086825" y="166897050"/>
                </a:lnTo>
                <a:lnTo>
                  <a:pt x="172031025" y="77466825"/>
                </a:lnTo>
                <a:lnTo>
                  <a:pt x="106708575" y="77466825"/>
                </a:lnTo>
                <a:cubicBezTo>
                  <a:pt x="103555800" y="77466825"/>
                  <a:pt x="100564950" y="76190475"/>
                  <a:pt x="98612325" y="73990200"/>
                </a:cubicBezTo>
                <a:cubicBezTo>
                  <a:pt x="96650175" y="71789925"/>
                  <a:pt x="95926275" y="68922900"/>
                  <a:pt x="96650175" y="66198750"/>
                </a:cubicBezTo>
                <a:lnTo>
                  <a:pt x="107661075" y="24707850"/>
                </a:lnTo>
                <a:close/>
                <a:moveTo>
                  <a:pt x="98888550" y="5648325"/>
                </a:moveTo>
                <a:cubicBezTo>
                  <a:pt x="111242475" y="-7067550"/>
                  <a:pt x="134540625" y="3457575"/>
                  <a:pt x="130206750" y="19792950"/>
                </a:cubicBezTo>
                <a:lnTo>
                  <a:pt x="119767350" y="59131200"/>
                </a:lnTo>
                <a:lnTo>
                  <a:pt x="172031025" y="59131200"/>
                </a:lnTo>
                <a:cubicBezTo>
                  <a:pt x="189718950" y="59131200"/>
                  <a:pt x="199243950" y="77552550"/>
                  <a:pt x="187690125" y="89439750"/>
                </a:cubicBezTo>
                <a:lnTo>
                  <a:pt x="93859350" y="185956575"/>
                </a:lnTo>
                <a:cubicBezTo>
                  <a:pt x="81505425" y="198672450"/>
                  <a:pt x="58207275" y="188147325"/>
                  <a:pt x="62541150" y="171811950"/>
                </a:cubicBezTo>
                <a:lnTo>
                  <a:pt x="72980550" y="132473700"/>
                </a:lnTo>
                <a:lnTo>
                  <a:pt x="20716875" y="132473700"/>
                </a:lnTo>
                <a:cubicBezTo>
                  <a:pt x="3028950" y="132473700"/>
                  <a:pt x="-6496050" y="114052350"/>
                  <a:pt x="5057775" y="102165150"/>
                </a:cubicBezTo>
                <a:lnTo>
                  <a:pt x="98888550" y="56483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7" name="Google-Shape-562-p61-8">
            <a:extLst xmlns:a="http://schemas.openxmlformats.org/drawingml/2006/main">
              <a:ext uri="{FF2B5EF4-FFF2-40B4-BE49-F238E27FC236}">
                <a16:creationId xmlns:a16="http://schemas.microsoft.com/office/drawing/2014/main" id="{D8721F1D-1EBE-494D-81C8-EDE6B28B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384" y="3378232"/>
            <a:ext cx="327089" cy="362045"/>
          </a:xfrm>
          <a:custGeom xmlns:a="http://schemas.openxmlformats.org/drawingml/2006/main">
            <a:pathLst>
              <a:path w="205740000" h="203196825">
                <a:moveTo>
                  <a:pt x="108194475" y="20288250"/>
                </a:moveTo>
                <a:cubicBezTo>
                  <a:pt x="104908350" y="18583275"/>
                  <a:pt x="100850700" y="18583275"/>
                  <a:pt x="97545525" y="20288250"/>
                </a:cubicBezTo>
                <a:lnTo>
                  <a:pt x="30956250" y="54597300"/>
                </a:lnTo>
                <a:lnTo>
                  <a:pt x="103031925" y="90773250"/>
                </a:lnTo>
                <a:lnTo>
                  <a:pt x="177098325" y="55778400"/>
                </a:lnTo>
                <a:lnTo>
                  <a:pt x="108194475" y="20288250"/>
                </a:lnTo>
                <a:close/>
                <a:moveTo>
                  <a:pt x="184442100" y="73809225"/>
                </a:moveTo>
                <a:lnTo>
                  <a:pt x="113518950" y="107318175"/>
                </a:lnTo>
                <a:lnTo>
                  <a:pt x="113518950" y="180174900"/>
                </a:lnTo>
                <a:lnTo>
                  <a:pt x="179117625" y="146370675"/>
                </a:lnTo>
                <a:cubicBezTo>
                  <a:pt x="182422800" y="144675225"/>
                  <a:pt x="184442100" y="141541500"/>
                  <a:pt x="184442100" y="138141075"/>
                </a:cubicBezTo>
                <a:lnTo>
                  <a:pt x="184442100" y="73809225"/>
                </a:lnTo>
                <a:close/>
                <a:moveTo>
                  <a:pt x="92221050" y="180174900"/>
                </a:moveTo>
                <a:lnTo>
                  <a:pt x="92221050" y="107156250"/>
                </a:lnTo>
                <a:lnTo>
                  <a:pt x="21297900" y="71561325"/>
                </a:lnTo>
                <a:lnTo>
                  <a:pt x="21297900" y="138141075"/>
                </a:lnTo>
                <a:cubicBezTo>
                  <a:pt x="21297900" y="141541500"/>
                  <a:pt x="23317200" y="144675225"/>
                  <a:pt x="26622375" y="146370675"/>
                </a:cubicBezTo>
                <a:lnTo>
                  <a:pt x="92221050" y="180174900"/>
                </a:lnTo>
                <a:close/>
                <a:moveTo>
                  <a:pt x="86896575" y="3819525"/>
                </a:moveTo>
                <a:cubicBezTo>
                  <a:pt x="96774000" y="-1266825"/>
                  <a:pt x="108966000" y="-1266825"/>
                  <a:pt x="118843425" y="3819525"/>
                </a:cubicBezTo>
                <a:lnTo>
                  <a:pt x="189766575" y="40366950"/>
                </a:lnTo>
                <a:cubicBezTo>
                  <a:pt x="199663050" y="45462825"/>
                  <a:pt x="205740000" y="54873525"/>
                  <a:pt x="205740000" y="65055750"/>
                </a:cubicBezTo>
                <a:lnTo>
                  <a:pt x="205740000" y="138141075"/>
                </a:lnTo>
                <a:cubicBezTo>
                  <a:pt x="205740000" y="148323300"/>
                  <a:pt x="199663050" y="157743525"/>
                  <a:pt x="189766575" y="162839400"/>
                </a:cubicBezTo>
                <a:lnTo>
                  <a:pt x="118843425" y="199377300"/>
                </a:lnTo>
                <a:cubicBezTo>
                  <a:pt x="108966000" y="204473175"/>
                  <a:pt x="96774000" y="204473175"/>
                  <a:pt x="86896575" y="199377300"/>
                </a:cubicBezTo>
                <a:lnTo>
                  <a:pt x="15973425" y="162839400"/>
                </a:lnTo>
                <a:cubicBezTo>
                  <a:pt x="6096000" y="157743525"/>
                  <a:pt x="0" y="148323300"/>
                  <a:pt x="0" y="138141075"/>
                </a:cubicBezTo>
                <a:lnTo>
                  <a:pt x="0" y="65055750"/>
                </a:lnTo>
                <a:cubicBezTo>
                  <a:pt x="0" y="54873525"/>
                  <a:pt x="6096000" y="45462825"/>
                  <a:pt x="15973425" y="40366950"/>
                </a:cubicBezTo>
                <a:lnTo>
                  <a:pt x="86896575" y="3819525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8" name="Google-Shape-563-p61-9">
            <a:extLst xmlns:a="http://schemas.openxmlformats.org/drawingml/2006/main">
              <a:ext uri="{FF2B5EF4-FFF2-40B4-BE49-F238E27FC236}">
                <a16:creationId xmlns:a16="http://schemas.microsoft.com/office/drawing/2014/main" id="{A1639F68-2617-4E04-8CAD-8A1C3011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1600" y="3406807"/>
            <a:ext cx="338614" cy="270891"/>
          </a:xfrm>
          <a:custGeom xmlns:a="http://schemas.openxmlformats.org/drawingml/2006/main">
            <a:pathLst>
              <a:path w="205740000" h="205740000">
                <a:moveTo>
                  <a:pt x="59245500" y="0"/>
                </a:moveTo>
                <a:lnTo>
                  <a:pt x="146494500" y="0"/>
                </a:lnTo>
                <a:cubicBezTo>
                  <a:pt x="154781250" y="0"/>
                  <a:pt x="161620200" y="0"/>
                  <a:pt x="167182800" y="561975"/>
                </a:cubicBezTo>
                <a:cubicBezTo>
                  <a:pt x="172964475" y="1162050"/>
                  <a:pt x="178279425" y="2428875"/>
                  <a:pt x="183270525" y="5610225"/>
                </a:cubicBezTo>
                <a:cubicBezTo>
                  <a:pt x="191023875" y="10534650"/>
                  <a:pt x="197310375" y="18402300"/>
                  <a:pt x="201253725" y="28079700"/>
                </a:cubicBezTo>
                <a:cubicBezTo>
                  <a:pt x="203796900" y="34318575"/>
                  <a:pt x="204816075" y="40967025"/>
                  <a:pt x="205282800" y="48196500"/>
                </a:cubicBezTo>
                <a:cubicBezTo>
                  <a:pt x="205740000" y="55149750"/>
                  <a:pt x="205740000" y="63703200"/>
                  <a:pt x="205740000" y="74056875"/>
                </a:cubicBezTo>
                <a:lnTo>
                  <a:pt x="205740000" y="131683125"/>
                </a:lnTo>
                <a:cubicBezTo>
                  <a:pt x="205740000" y="142036800"/>
                  <a:pt x="205740000" y="150590250"/>
                  <a:pt x="205282800" y="157543500"/>
                </a:cubicBezTo>
                <a:cubicBezTo>
                  <a:pt x="204816075" y="164772975"/>
                  <a:pt x="203796900" y="171421425"/>
                  <a:pt x="201253725" y="177660300"/>
                </a:cubicBezTo>
                <a:cubicBezTo>
                  <a:pt x="197310375" y="187337700"/>
                  <a:pt x="191023875" y="195205350"/>
                  <a:pt x="183270525" y="200129775"/>
                </a:cubicBezTo>
                <a:cubicBezTo>
                  <a:pt x="178279425" y="203311125"/>
                  <a:pt x="172964475" y="204577950"/>
                  <a:pt x="167182800" y="205178025"/>
                </a:cubicBezTo>
                <a:cubicBezTo>
                  <a:pt x="161620200" y="205740000"/>
                  <a:pt x="154781250" y="205740000"/>
                  <a:pt x="146494500" y="205740000"/>
                </a:cubicBezTo>
                <a:lnTo>
                  <a:pt x="59245500" y="205740000"/>
                </a:lnTo>
                <a:cubicBezTo>
                  <a:pt x="50958750" y="205740000"/>
                  <a:pt x="44119800" y="205740000"/>
                  <a:pt x="38557200" y="205178025"/>
                </a:cubicBezTo>
                <a:cubicBezTo>
                  <a:pt x="32775525" y="204577950"/>
                  <a:pt x="27460575" y="203311125"/>
                  <a:pt x="22469475" y="200129775"/>
                </a:cubicBezTo>
                <a:cubicBezTo>
                  <a:pt x="14716125" y="195205350"/>
                  <a:pt x="8429625" y="187337700"/>
                  <a:pt x="4486275" y="177660300"/>
                </a:cubicBezTo>
                <a:cubicBezTo>
                  <a:pt x="1943100" y="171421425"/>
                  <a:pt x="923925" y="164772975"/>
                  <a:pt x="457200" y="157543500"/>
                </a:cubicBezTo>
                <a:cubicBezTo>
                  <a:pt x="0" y="150590250"/>
                  <a:pt x="0" y="142036800"/>
                  <a:pt x="0" y="131683125"/>
                </a:cubicBezTo>
                <a:lnTo>
                  <a:pt x="0" y="74056875"/>
                </a:lnTo>
                <a:cubicBezTo>
                  <a:pt x="0" y="63703200"/>
                  <a:pt x="0" y="55149750"/>
                  <a:pt x="457200" y="48196500"/>
                </a:cubicBezTo>
                <a:cubicBezTo>
                  <a:pt x="923925" y="40967025"/>
                  <a:pt x="1943100" y="34318575"/>
                  <a:pt x="4486275" y="28079700"/>
                </a:cubicBezTo>
                <a:cubicBezTo>
                  <a:pt x="8429625" y="18402300"/>
                  <a:pt x="14716125" y="10534650"/>
                  <a:pt x="22469475" y="5610225"/>
                </a:cubicBezTo>
                <a:cubicBezTo>
                  <a:pt x="27460575" y="2428875"/>
                  <a:pt x="32775525" y="1162050"/>
                  <a:pt x="38557200" y="561975"/>
                </a:cubicBezTo>
                <a:cubicBezTo>
                  <a:pt x="44119800" y="0"/>
                  <a:pt x="50958750" y="0"/>
                  <a:pt x="59245500" y="0"/>
                </a:cubicBezTo>
                <a:close/>
                <a:moveTo>
                  <a:pt x="20574000" y="90011250"/>
                </a:moveTo>
                <a:lnTo>
                  <a:pt x="20574000" y="131159250"/>
                </a:lnTo>
                <a:cubicBezTo>
                  <a:pt x="20574000" y="142179675"/>
                  <a:pt x="20583525" y="149666325"/>
                  <a:pt x="20964525" y="155448000"/>
                </a:cubicBezTo>
                <a:cubicBezTo>
                  <a:pt x="21326475" y="161077275"/>
                  <a:pt x="21993225" y="163972875"/>
                  <a:pt x="22812375" y="165982650"/>
                </a:cubicBezTo>
                <a:cubicBezTo>
                  <a:pt x="24793575" y="170811825"/>
                  <a:pt x="27936825" y="174755175"/>
                  <a:pt x="31803975" y="177222150"/>
                </a:cubicBezTo>
                <a:cubicBezTo>
                  <a:pt x="33413700" y="178250850"/>
                  <a:pt x="35728275" y="179079525"/>
                  <a:pt x="40233600" y="179536725"/>
                </a:cubicBezTo>
                <a:cubicBezTo>
                  <a:pt x="44862750" y="180012975"/>
                  <a:pt x="50844450" y="180022500"/>
                  <a:pt x="59664600" y="180022500"/>
                </a:cubicBezTo>
                <a:lnTo>
                  <a:pt x="146075400" y="180022500"/>
                </a:lnTo>
                <a:cubicBezTo>
                  <a:pt x="154895550" y="180022500"/>
                  <a:pt x="160877250" y="180012975"/>
                  <a:pt x="165506400" y="179536725"/>
                </a:cubicBezTo>
                <a:cubicBezTo>
                  <a:pt x="170011725" y="179079525"/>
                  <a:pt x="172326300" y="178250850"/>
                  <a:pt x="173936025" y="177222150"/>
                </a:cubicBezTo>
                <a:cubicBezTo>
                  <a:pt x="177803175" y="174755175"/>
                  <a:pt x="180946425" y="170811825"/>
                  <a:pt x="182927625" y="165982650"/>
                </a:cubicBezTo>
                <a:cubicBezTo>
                  <a:pt x="183746775" y="163972875"/>
                  <a:pt x="184413525" y="161077275"/>
                  <a:pt x="184775475" y="155448000"/>
                </a:cubicBezTo>
                <a:cubicBezTo>
                  <a:pt x="185156475" y="149666325"/>
                  <a:pt x="185166000" y="142179675"/>
                  <a:pt x="185166000" y="131159250"/>
                </a:cubicBezTo>
                <a:lnTo>
                  <a:pt x="185166000" y="90011250"/>
                </a:lnTo>
                <a:lnTo>
                  <a:pt x="20574000" y="90011250"/>
                </a:lnTo>
                <a:close/>
                <a:moveTo>
                  <a:pt x="185146950" y="64293750"/>
                </a:moveTo>
                <a:cubicBezTo>
                  <a:pt x="185118375" y="58559700"/>
                  <a:pt x="185023125" y="54073425"/>
                  <a:pt x="184775475" y="50292000"/>
                </a:cubicBezTo>
                <a:cubicBezTo>
                  <a:pt x="184413525" y="44662725"/>
                  <a:pt x="183746775" y="41767125"/>
                  <a:pt x="182927625" y="39757350"/>
                </a:cubicBezTo>
                <a:cubicBezTo>
                  <a:pt x="180946425" y="34928175"/>
                  <a:pt x="177803175" y="30994350"/>
                  <a:pt x="173936025" y="28517850"/>
                </a:cubicBezTo>
                <a:cubicBezTo>
                  <a:pt x="172326300" y="27489150"/>
                  <a:pt x="170011725" y="26660475"/>
                  <a:pt x="165506400" y="26203275"/>
                </a:cubicBezTo>
                <a:cubicBezTo>
                  <a:pt x="160877250" y="25727025"/>
                  <a:pt x="154895550" y="25717500"/>
                  <a:pt x="146075400" y="25717500"/>
                </a:cubicBezTo>
                <a:lnTo>
                  <a:pt x="59664600" y="25717500"/>
                </a:lnTo>
                <a:cubicBezTo>
                  <a:pt x="50844450" y="25717500"/>
                  <a:pt x="44862750" y="25727025"/>
                  <a:pt x="40233600" y="26203275"/>
                </a:cubicBezTo>
                <a:cubicBezTo>
                  <a:pt x="35728275" y="26660475"/>
                  <a:pt x="33413700" y="27489150"/>
                  <a:pt x="31803975" y="28517850"/>
                </a:cubicBezTo>
                <a:cubicBezTo>
                  <a:pt x="27936825" y="30994350"/>
                  <a:pt x="24793575" y="34928175"/>
                  <a:pt x="22812375" y="39757350"/>
                </a:cubicBezTo>
                <a:cubicBezTo>
                  <a:pt x="21993225" y="41767125"/>
                  <a:pt x="21326475" y="44662725"/>
                  <a:pt x="20964525" y="50292000"/>
                </a:cubicBezTo>
                <a:cubicBezTo>
                  <a:pt x="20716875" y="54073425"/>
                  <a:pt x="20621625" y="58559700"/>
                  <a:pt x="20593050" y="64293750"/>
                </a:cubicBezTo>
                <a:lnTo>
                  <a:pt x="185146950" y="64293750"/>
                </a:lnTo>
                <a:close/>
                <a:moveTo>
                  <a:pt x="123444000" y="141446250"/>
                </a:moveTo>
                <a:cubicBezTo>
                  <a:pt x="123444000" y="134350125"/>
                  <a:pt x="128054100" y="128587500"/>
                  <a:pt x="133731000" y="128587500"/>
                </a:cubicBezTo>
                <a:lnTo>
                  <a:pt x="154305000" y="128587500"/>
                </a:lnTo>
                <a:cubicBezTo>
                  <a:pt x="159981900" y="128587500"/>
                  <a:pt x="164592000" y="134350125"/>
                  <a:pt x="164592000" y="141446250"/>
                </a:cubicBezTo>
                <a:cubicBezTo>
                  <a:pt x="164592000" y="148542375"/>
                  <a:pt x="159981900" y="154305000"/>
                  <a:pt x="154305000" y="154305000"/>
                </a:cubicBezTo>
                <a:lnTo>
                  <a:pt x="133731000" y="154305000"/>
                </a:lnTo>
                <a:cubicBezTo>
                  <a:pt x="128054100" y="154305000"/>
                  <a:pt x="123444000" y="148542375"/>
                  <a:pt x="123444000" y="141446250"/>
                </a:cubicBezTo>
                <a:close/>
              </a:path>
            </a:pathLst>
          </a:custGeom>
          <a:solidFill xmlns:a="http://schemas.openxmlformats.org/drawingml/2006/main">
            <a:srgbClr val="000000"/>
          </a:solidFill>
        </p:spPr>
      </p:sp>
      <p:sp>
        <p:nvSpPr>
          <p:cNvPr id="9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D02B7DC-9D96-402B-A4FB-84EC5DF0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Sources: IBM MREF compatibility, deployment and MREF–Maximo Manage integration documentation.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52949249ee4c32">
            <a:extLst>
              <a:ext uri="{96DAC541-7B7A-43D3-8B79-37D633B846F1}">
                <asvg:svgBlip xmlns:asvg="http://schemas.microsoft.com/office/drawing/2016/SVG/main" r:embed="R8fb6ee6887654d1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7383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CE0DA9A4-FD8B-4AF3-92BF-F5318E82F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5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6C94AFA7-20B7-4D9F-8246-AB0CC6205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Key dates define the decision window</a:t>
            </a:r>
          </a:p>
        </p:txBody>
      </p:sp>
      <p:cxnSp>
        <p:nvCxnSpPr>
          <p:cNvPr id="26" name="Google-Shape-2259-p159-4"/>
          <p:cNvCxnSpPr/>
          <p:nvPr/>
        </p:nvCxnSpPr>
        <p:spPr>
          <a:xfrm xmlns:a="http://schemas.openxmlformats.org/drawingml/2006/main">
            <a:off x="337757" y="3373755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CB7657F4-33AB-4A0C-84A7-DCC6ECE31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FDFD9251-0B2E-4126-BB1F-B2EE21FF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7919A72D-1D4F-4D3E-B4B9-EDBFF2CFB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3320225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Content-Placeholder-15-8">
            <a:extLst xmlns:a="http://schemas.openxmlformats.org/drawingml/2006/main">
              <a:ext uri="{FF2B5EF4-FFF2-40B4-BE49-F238E27FC236}">
                <a16:creationId xmlns:a16="http://schemas.microsoft.com/office/drawing/2014/main" id="{D91F02B8-470D-40A5-BFA5-01086EB8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30 SEP 2025</a:t>
            </a:r>
          </a:p>
        </p:txBody>
      </p:sp>
      <p:sp>
        <p:nvSpPr>
          <p:cNvPr id="8" name="Content-Placeholder-15-9">
            <a:extLst xmlns:a="http://schemas.openxmlformats.org/drawingml/2006/main">
              <a:ext uri="{FF2B5EF4-FFF2-40B4-BE49-F238E27FC236}">
                <a16:creationId xmlns:a16="http://schemas.microsoft.com/office/drawing/2014/main" id="{11C99FA2-A26F-426E-93C0-C98F86EA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4156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30 SEP 2027</a:t>
            </a:r>
          </a:p>
        </p:txBody>
      </p:sp>
      <p:sp>
        <p:nvSpPr>
          <p:cNvPr id="9" name="Content-Placeholder-15-10">
            <a:extLst xmlns:a="http://schemas.openxmlformats.org/drawingml/2006/main">
              <a:ext uri="{FF2B5EF4-FFF2-40B4-BE49-F238E27FC236}">
                <a16:creationId xmlns:a16="http://schemas.microsoft.com/office/drawing/2014/main" id="{83C36A6D-EE16-4AA5-B4E4-64FDB8833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3218" y="2843308"/>
            <a:ext cx="1612868" cy="26241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30 APR 2029</a:t>
            </a:r>
          </a:p>
        </p:txBody>
      </p:sp>
      <p:sp>
        <p:nvSpPr>
          <p:cNvPr id="10" name="Text-Placeholder-16-11">
            <a:extLst xmlns:a="http://schemas.openxmlformats.org/drawingml/2006/main">
              <a:ext uri="{FF2B5EF4-FFF2-40B4-BE49-F238E27FC236}">
                <a16:creationId xmlns:a16="http://schemas.microsoft.com/office/drawing/2014/main" id="{DBBB5D12-A65E-4C2A-9EF8-ED4AE20B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7111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TRIRIGA base support ends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30 September 2027. Paid coverage is a bridge, not a destination.</a:t>
            </a:r>
          </a:p>
        </p:txBody>
      </p:sp>
      <p:sp>
        <p:nvSpPr>
          <p:cNvPr id="11" name="Text-Placeholder-16-12">
            <a:extLst xmlns:a="http://schemas.openxmlformats.org/drawingml/2006/main">
              <a:ext uri="{FF2B5EF4-FFF2-40B4-BE49-F238E27FC236}">
                <a16:creationId xmlns:a16="http://schemas.microsoft.com/office/drawing/2014/main" id="{1AF4F2C4-021D-4DEE-9559-B43E53685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85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Maximo base support ended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Base support for Maximo 7.6.1 ended; paid support depends on eligibility and terms.</a:t>
            </a:r>
          </a:p>
        </p:txBody>
      </p:sp>
      <p:sp>
        <p:nvSpPr>
          <p:cNvPr id="12" name="Text-Placeholder-16-13">
            <a:extLst xmlns:a="http://schemas.openxmlformats.org/drawingml/2006/main">
              <a:ext uri="{FF2B5EF4-FFF2-40B4-BE49-F238E27FC236}">
                <a16:creationId xmlns:a16="http://schemas.microsoft.com/office/drawing/2014/main" id="{6606742B-5BF7-4DCD-B096-0DE95166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7879" y="3822668"/>
            <a:ext cx="3156109" cy="158629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Dual-support rights end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TRIRIGA/TAS dual support under a MAS trade-up ends on this date.</a:t>
            </a:r>
          </a:p>
        </p:txBody>
      </p:sp>
      <p:sp>
        <p:nvSpPr>
          <p:cNvPr id="13" name="decision-highlight">
            <a:extLst xmlns:a="http://schemas.openxmlformats.org/drawingml/2006/main">
              <a:ext uri="{FF2B5EF4-FFF2-40B4-BE49-F238E27FC236}">
                <a16:creationId xmlns:a16="http://schemas.microsoft.com/office/drawing/2014/main" id="{68DE6827-507B-4E80-8241-E9B0C183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3195" y="3291650"/>
            <a:ext cx="164211" cy="16421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solidFill>
              <a:srgbClr val="F07B49"/>
            </a:solidFill>
            <a:prstDash val="solid"/>
          </a:ln>
        </p:spPr>
      </p:sp>
      <p:sp>
        <p:nvSpPr>
          <p:cNvPr id="1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DA225E7-DE5D-45F6-A8D8-63BD238EA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91440" tIns="45720" rIns="91440" bIns="4572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IBM lifecycle notices; paid-support eligibility and terms require confirmation.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b81f81c4d14ce7">
            <a:extLst>
              <a:ext uri="{96DAC541-7B7A-43D3-8B79-37D633B846F1}">
                <asvg:svgBlip xmlns:asvg="http://schemas.microsoft.com/office/drawing/2016/SVG/main" r:embed="R1a9b474319ba4ec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91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ntinuity-title">
            <a:extLst xmlns:a="http://schemas.openxmlformats.org/drawingml/2006/main">
              <a:ext uri="{FF2B5EF4-FFF2-40B4-BE49-F238E27FC236}">
                <a16:creationId xmlns:a16="http://schemas.microsoft.com/office/drawing/2014/main" id="{B9C11A26-67F7-405F-9B2C-2574470E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36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Use the same four tests for every option</a:t>
            </a:r>
          </a:p>
        </p:txBody>
      </p:sp>
      <p:sp>
        <p:nvSpPr>
          <p:cNvPr id="2" name="cost-heading">
            <a:extLst xmlns:a="http://schemas.openxmlformats.org/drawingml/2006/main">
              <a:ext uri="{FF2B5EF4-FFF2-40B4-BE49-F238E27FC236}">
                <a16:creationId xmlns:a16="http://schemas.microsoft.com/office/drawing/2014/main" id="{77965817-ABC9-4F26-8E13-58073070F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1952625"/>
            <a:ext cx="4953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100">
                <a:solidFill>
                  <a:srgbClr val="F07B49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Cost</a:t>
            </a:r>
          </a:p>
        </p:txBody>
      </p:sp>
      <p:sp>
        <p:nvSpPr>
          <p:cNvPr id="3" name="cost-body">
            <a:extLst xmlns:a="http://schemas.openxmlformats.org/drawingml/2006/main">
              <a:ext uri="{FF2B5EF4-FFF2-40B4-BE49-F238E27FC236}">
                <a16:creationId xmlns:a16="http://schemas.microsoft.com/office/drawing/2014/main" id="{D60469F3-5049-47A5-BB76-D5803252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2409825"/>
            <a:ext cx="5143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Compare three-year cost: licences, hosting, operations, migration and paid support.</a:t>
            </a:r>
          </a:p>
        </p:txBody>
      </p:sp>
      <p:sp>
        <p:nvSpPr>
          <p:cNvPr id="4" name="capability-heading">
            <a:extLst xmlns:a="http://schemas.openxmlformats.org/drawingml/2006/main">
              <a:ext uri="{FF2B5EF4-FFF2-40B4-BE49-F238E27FC236}">
                <a16:creationId xmlns:a16="http://schemas.microsoft.com/office/drawing/2014/main" id="{7ABC1472-ED30-4AE2-932C-104FA2055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1952625"/>
            <a:ext cx="4953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1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Capability</a:t>
            </a:r>
          </a:p>
        </p:txBody>
      </p:sp>
      <p:sp>
        <p:nvSpPr>
          <p:cNvPr id="5" name="capability-body">
            <a:extLst xmlns:a="http://schemas.openxmlformats.org/drawingml/2006/main">
              <a:ext uri="{FF2B5EF4-FFF2-40B4-BE49-F238E27FC236}">
                <a16:creationId xmlns:a16="http://schemas.microsoft.com/office/drawing/2014/main" id="{76A660EE-592B-4DE0-9C98-7347C22D0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409825"/>
            <a:ext cx="5143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Define required outcomes and integrations; separate them from inherited legacy behaviour.</a:t>
            </a:r>
          </a:p>
        </p:txBody>
      </p:sp>
      <p:sp>
        <p:nvSpPr>
          <p:cNvPr id="6" name="contract-heading">
            <a:extLst xmlns:a="http://schemas.openxmlformats.org/drawingml/2006/main">
              <a:ext uri="{FF2B5EF4-FFF2-40B4-BE49-F238E27FC236}">
                <a16:creationId xmlns:a16="http://schemas.microsoft.com/office/drawing/2014/main" id="{03CB00B0-BE37-467F-A16F-2B54C43D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4048125"/>
            <a:ext cx="4953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1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Contract</a:t>
            </a:r>
          </a:p>
        </p:txBody>
      </p:sp>
      <p:sp>
        <p:nvSpPr>
          <p:cNvPr id="7" name="contract-body">
            <a:extLst xmlns:a="http://schemas.openxmlformats.org/drawingml/2006/main">
              <a:ext uri="{FF2B5EF4-FFF2-40B4-BE49-F238E27FC236}">
                <a16:creationId xmlns:a16="http://schemas.microsoft.com/office/drawing/2014/main" id="{4FBBF172-2F05-4D48-9551-8467D8068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" y="4505325"/>
            <a:ext cx="5143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Confirm support eligibility, transition funding, delivery obligations and exit rights.</a:t>
            </a:r>
          </a:p>
        </p:txBody>
      </p:sp>
      <p:sp>
        <p:nvSpPr>
          <p:cNvPr id="8" name="continuity-heading">
            <a:extLst xmlns:a="http://schemas.openxmlformats.org/drawingml/2006/main">
              <a:ext uri="{FF2B5EF4-FFF2-40B4-BE49-F238E27FC236}">
                <a16:creationId xmlns:a16="http://schemas.microsoft.com/office/drawing/2014/main" id="{701889C9-9096-49F7-A7FB-937EF068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048125"/>
            <a:ext cx="4953000" cy="4000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1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Continuity</a:t>
            </a:r>
          </a:p>
        </p:txBody>
      </p:sp>
      <p:sp>
        <p:nvSpPr>
          <p:cNvPr id="9" name="continuity-body">
            <a:extLst xmlns:a="http://schemas.openxmlformats.org/drawingml/2006/main">
              <a:ext uri="{FF2B5EF4-FFF2-40B4-BE49-F238E27FC236}">
                <a16:creationId xmlns:a16="http://schemas.microsoft.com/office/drawing/2014/main" id="{760163FD-3CC3-4C0E-B1BA-4A7FF9A4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505325"/>
            <a:ext cx="5143500" cy="8763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Protect data, service, security, recovery and exit through staged delivery.</a:t>
            </a:r>
          </a:p>
        </p:txBody>
      </p:sp>
      <p:sp>
        <p:nvSpPr>
          <p:cNvPr id="10" name="continuity-page">
            <a:extLst xmlns:a="http://schemas.openxmlformats.org/drawingml/2006/main">
              <a:ext uri="{FF2B5EF4-FFF2-40B4-BE49-F238E27FC236}">
                <a16:creationId xmlns:a16="http://schemas.microsoft.com/office/drawing/2014/main" id="{BBA4A990-5312-498D-8003-DF0DC1DE3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6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10d6c51c164aeb">
            <a:extLst>
              <a:ext uri="{96DAC541-7B7A-43D3-8B79-37D633B846F1}">
                <asvg:svgBlip xmlns:asvg="http://schemas.microsoft.com/office/drawing/2016/SVG/main" r:embed="R862161c51eb645c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4057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FC4FD49F-4DCE-4BB0-A455-33034A5B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7</a:t>
            </a:r>
          </a:p>
        </p:txBody>
      </p:sp>
      <p:sp>
        <p:nvSpPr>
          <p:cNvPr id="2" name="Title-7-3">
            <a:extLst xmlns:a="http://schemas.openxmlformats.org/drawingml/2006/main">
              <a:ext uri="{FF2B5EF4-FFF2-40B4-BE49-F238E27FC236}">
                <a16:creationId xmlns:a16="http://schemas.microsoft.com/office/drawing/2014/main" id="{6289007B-A056-4ED7-96EA-78A5D04ED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There are three available paths</a:t>
            </a:r>
          </a:p>
        </p:txBody>
      </p:sp>
      <p:sp>
        <p:nvSpPr>
          <p:cNvPr id="3" name="Rounded-Rectangle-4-4">
            <a:extLst xmlns:a="http://schemas.openxmlformats.org/drawingml/2006/main">
              <a:ext uri="{FF2B5EF4-FFF2-40B4-BE49-F238E27FC236}">
                <a16:creationId xmlns:a16="http://schemas.microsoft.com/office/drawing/2014/main" id="{F5E959CB-55B0-49D9-9C98-C6DEFCD5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031968"/>
            <a:ext cx="3568732" cy="39624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Content-Placeholder-8-5">
            <a:extLst xmlns:a="http://schemas.openxmlformats.org/drawingml/2006/main">
              <a:ext uri="{FF2B5EF4-FFF2-40B4-BE49-F238E27FC236}">
                <a16:creationId xmlns:a16="http://schemas.microsoft.com/office/drawing/2014/main" id="{CC99BC1D-2293-41BE-8B3D-A66C156C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00" y="4784312"/>
            <a:ext cx="3068669" cy="21231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PURPOSE</a:t>
            </a:r>
          </a:p>
        </p:txBody>
      </p:sp>
      <p:sp>
        <p:nvSpPr>
          <p:cNvPr id="5" name="Content-Placeholder-8-6">
            <a:extLst xmlns:a="http://schemas.openxmlformats.org/drawingml/2006/main">
              <a:ext uri="{FF2B5EF4-FFF2-40B4-BE49-F238E27FC236}">
                <a16:creationId xmlns:a16="http://schemas.microsoft.com/office/drawing/2014/main" id="{82AAE51B-731E-46FF-A85F-308591B3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700" y="5282184"/>
            <a:ext cx="1705737" cy="48187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Bridge only</a:t>
            </a:r>
          </a:p>
        </p:txBody>
      </p:sp>
      <p:sp>
        <p:nvSpPr>
          <p:cNvPr id="7" name="Rounded-Rectangle-1-9">
            <a:extLst xmlns:a="http://schemas.openxmlformats.org/drawingml/2006/main">
              <a:ext uri="{FF2B5EF4-FFF2-40B4-BE49-F238E27FC236}">
                <a16:creationId xmlns:a16="http://schemas.microsoft.com/office/drawing/2014/main" id="{41A7887D-6881-49B7-874D-5D895539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031968"/>
            <a:ext cx="3568732" cy="39624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8" name="Content-Placeholder-8-10">
            <a:extLst xmlns:a="http://schemas.openxmlformats.org/drawingml/2006/main">
              <a:ext uri="{FF2B5EF4-FFF2-40B4-BE49-F238E27FC236}">
                <a16:creationId xmlns:a16="http://schemas.microsoft.com/office/drawing/2014/main" id="{18DDA1EA-3073-4948-9E1B-589B0B607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331" y="2316004"/>
            <a:ext cx="3068669" cy="204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2  FOLLOW IBM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Move TRIRIGA to MREF/MAS through self-managed OpenShift or IBM-managed deployment.</a:t>
            </a:r>
          </a:p>
        </p:txBody>
      </p:sp>
      <p:sp>
        <p:nvSpPr>
          <p:cNvPr id="9" name="Content-Placeholder-8-11">
            <a:extLst xmlns:a="http://schemas.openxmlformats.org/drawingml/2006/main">
              <a:ext uri="{FF2B5EF4-FFF2-40B4-BE49-F238E27FC236}">
                <a16:creationId xmlns:a16="http://schemas.microsoft.com/office/drawing/2014/main" id="{C1A4AA50-6F3F-44BE-89B5-111DC49BC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331" y="4784312"/>
            <a:ext cx="3068669" cy="21231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END STATE</a:t>
            </a:r>
          </a:p>
        </p:txBody>
      </p:sp>
      <p:sp>
        <p:nvSpPr>
          <p:cNvPr id="10" name="Content-Placeholder-8-12">
            <a:extLst xmlns:a="http://schemas.openxmlformats.org/drawingml/2006/main">
              <a:ext uri="{FF2B5EF4-FFF2-40B4-BE49-F238E27FC236}">
                <a16:creationId xmlns:a16="http://schemas.microsoft.com/office/drawing/2014/main" id="{3BC65BE3-F6EB-4CA4-928E-35B879A5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5331" y="5282184"/>
            <a:ext cx="1705737" cy="48187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IBM route</a:t>
            </a:r>
          </a:p>
        </p:txBody>
      </p:sp>
      <p:sp>
        <p:nvSpPr>
          <p:cNvPr id="12" name="Rounded-Rectangle-12-15">
            <a:extLst xmlns:a="http://schemas.openxmlformats.org/drawingml/2006/main">
              <a:ext uri="{FF2B5EF4-FFF2-40B4-BE49-F238E27FC236}">
                <a16:creationId xmlns:a16="http://schemas.microsoft.com/office/drawing/2014/main" id="{C74A64EB-A788-4CB9-8E75-1EAA8DD1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32" y="2031968"/>
            <a:ext cx="3568732" cy="39624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3" name="Content-Placeholder-8-16">
            <a:extLst xmlns:a="http://schemas.openxmlformats.org/drawingml/2006/main">
              <a:ext uri="{FF2B5EF4-FFF2-40B4-BE49-F238E27FC236}">
                <a16:creationId xmlns:a16="http://schemas.microsoft.com/office/drawing/2014/main" id="{9C96C317-AC41-4CB9-9EC4-1B1E1C3F4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6963" y="2316004"/>
            <a:ext cx="3068669" cy="204006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3  REPLACE IN STAGES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Move only required business capabilities to another platform, with coexistence and controlled cutover.</a:t>
            </a:r>
          </a:p>
        </p:txBody>
      </p:sp>
      <p:sp>
        <p:nvSpPr>
          <p:cNvPr id="14" name="Content-Placeholder-8-17">
            <a:extLst xmlns:a="http://schemas.openxmlformats.org/drawingml/2006/main">
              <a:ext uri="{FF2B5EF4-FFF2-40B4-BE49-F238E27FC236}">
                <a16:creationId xmlns:a16="http://schemas.microsoft.com/office/drawing/2014/main" id="{D68F8E72-3A30-448A-9127-27901863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6963" y="4784312"/>
            <a:ext cx="3068669" cy="21231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END STATE</a:t>
            </a:r>
          </a:p>
        </p:txBody>
      </p:sp>
      <p:sp>
        <p:nvSpPr>
          <p:cNvPr id="15" name="Content-Placeholder-8-18">
            <a:extLst xmlns:a="http://schemas.openxmlformats.org/drawingml/2006/main">
              <a:ext uri="{FF2B5EF4-FFF2-40B4-BE49-F238E27FC236}">
                <a16:creationId xmlns:a16="http://schemas.microsoft.com/office/drawing/2014/main" id="{A9B5C0B5-DCA4-4C81-887D-903E1267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6963" y="5282184"/>
            <a:ext cx="1705737" cy="48187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Other route</a:t>
            </a:r>
          </a:p>
        </p:txBody>
      </p:sp>
      <p:sp>
        <p:nvSpPr>
          <p:cNvPr id="17" name="Content-Placeholder-8-21">
            <a:extLst xmlns:a="http://schemas.openxmlformats.org/drawingml/2006/main">
              <a:ext uri="{FF2B5EF4-FFF2-40B4-BE49-F238E27FC236}">
                <a16:creationId xmlns:a16="http://schemas.microsoft.com/office/drawing/2014/main" id="{F586398E-11D4-4CDA-80D6-C4872FC1C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176" y="2316194"/>
            <a:ext cx="3070193" cy="203996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1  BRIDGE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Use paid support and current hosting while the destination is selected, funded and delivered.</a:t>
            </a:r>
          </a:p>
        </p:txBody>
      </p:sp>
      <p:sp>
        <p:nvSpPr>
          <p:cNvPr id="19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607602D-7AEC-4F13-9C83-FEE20F6D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The bridge is temporary. Both long-term routes need validated cost, capability, risk and transition evidence.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5b054db8c4bfc">
            <a:extLst>
              <a:ext uri="{96DAC541-7B7A-43D3-8B79-37D633B846F1}">
                <asvg:svgBlip xmlns:asvg="http://schemas.microsoft.com/office/drawing/2016/SVG/main" r:embed="Re3d7b0ea0133459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145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st-title">
            <a:extLst xmlns:a="http://schemas.openxmlformats.org/drawingml/2006/main">
              <a:ext uri="{FF2B5EF4-FFF2-40B4-BE49-F238E27FC236}">
                <a16:creationId xmlns:a16="http://schemas.microsoft.com/office/drawing/2014/main" id="{B285CE09-69D3-43CE-B618-2D1BA731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85750"/>
            <a:ext cx="11404568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36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Compare cost on the same basis</a:t>
            </a:r>
          </a:p>
        </p:txBody>
      </p:sp>
      <p:sp>
        <p:nvSpPr>
          <p:cNvPr id="2" name="cost-intro">
            <a:extLst xmlns:a="http://schemas.openxmlformats.org/drawingml/2006/main">
              <a:ext uri="{FF2B5EF4-FFF2-40B4-BE49-F238E27FC236}">
                <a16:creationId xmlns:a16="http://schemas.microsoft.com/office/drawing/2014/main" id="{095C30B6-F36E-4B4A-9219-6153AEB0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914400"/>
            <a:ext cx="11404568" cy="3238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Use the same scope, service levels, time period and transition assumptions for every option.</a:t>
            </a:r>
          </a:p>
        </p:txBody>
      </p:sp>
      <p:graphicFrame>
        <p:nvGraphicFramePr>
          <p:cNvPr id="17" name="hosting-cost-table"/>
          <p:cNvGraphicFramePr/>
          <p:nvPr/>
        </p:nvGraphicFramePr>
        <p:xfrm>
          <a:off xmlns:a="http://schemas.openxmlformats.org/drawingml/2006/main" x="393668" y="1428750"/>
          <a:ext xmlns:a="http://schemas.openxmlformats.org/drawingml/2006/main" cx="11404568" cy="3257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667000"/>
                <a:gridCol w="2667000"/>
                <a:gridCol w="3971925"/>
              </a:tblGrid>
              <a:tr h="542925">
                <a:tc>
                  <a:txBody>
                    <a:bodyPr/>
                    <a:lstStyle/>
                    <a:p>
                      <a:r>
                        <a:t>COST AREA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INCLUDE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COMMON OMISSION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EVIDENCE</a:t>
                      </a:r>
                    </a:p>
                  </a:txBody>
                  <a:tcPr marL="91440" marR="91440" marT="45720" marB="45720"/>
                </a:tc>
              </a:tr>
              <a:tr h="542925">
                <a:tc>
                  <a:txBody>
                    <a:bodyPr/>
                    <a:lstStyle/>
                    <a:p>
                      <a:r>
                        <a:t>Platform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Hosting, database, middleware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Scale and resilience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Architecture and usage model</a:t>
                      </a:r>
                    </a:p>
                  </a:txBody>
                  <a:tcPr marL="91440" marR="91440" marT="45720" marB="45720"/>
                </a:tc>
              </a:tr>
              <a:tr h="542925">
                <a:tc>
                  <a:txBody>
                    <a:bodyPr/>
                    <a:lstStyle/>
                    <a:p>
                      <a:r>
                        <a:t>Software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Licences and usage metrics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Growth and non-prod rights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Quote and licence terms</a:t>
                      </a:r>
                    </a:p>
                  </a:txBody>
                  <a:tcPr marL="91440" marR="91440" marT="45720" marB="45720"/>
                </a:tc>
              </a:tr>
              <a:tr h="542925">
                <a:tc>
                  <a:txBody>
                    <a:bodyPr/>
                    <a:lstStyle/>
                    <a:p>
                      <a:r>
                        <a:t>Service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Monitoring, backup, recovery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Operating effort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Service levels and responsibilities</a:t>
                      </a:r>
                    </a:p>
                  </a:txBody>
                  <a:tcPr marL="91440" marR="91440" marT="45720" marB="45720"/>
                </a:tc>
              </a:tr>
              <a:tr h="542925">
                <a:tc>
                  <a:txBody>
                    <a:bodyPr/>
                    <a:lstStyle/>
                    <a:p>
                      <a:r>
                        <a:t>Change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Migration, testing, integration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Internal time and dual run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Delivery plan and assumptions</a:t>
                      </a:r>
                    </a:p>
                  </a:txBody>
                  <a:tcPr marL="91440" marR="91440" marT="45720" marB="45720"/>
                </a:tc>
              </a:tr>
              <a:tr h="542925">
                <a:tc>
                  <a:txBody>
                    <a:bodyPr/>
                    <a:lstStyle/>
                    <a:p>
                      <a:r>
                        <a:t>Exit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Decommissioning and data export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Transition risk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Exit plan and charges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mref-cost-heading">
            <a:extLst xmlns:a="http://schemas.openxmlformats.org/drawingml/2006/main">
              <a:ext uri="{FF2B5EF4-FFF2-40B4-BE49-F238E27FC236}">
                <a16:creationId xmlns:a16="http://schemas.microsoft.com/office/drawing/2014/main" id="{1D71938C-AA5A-404D-8909-FD8D018D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53000"/>
            <a:ext cx="49530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350">
                <a:solidFill>
                  <a:srgbClr val="F07B4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COMPARISON BASIS</a:t>
            </a:r>
          </a:p>
        </p:txBody>
      </p:sp>
      <p:sp>
        <p:nvSpPr>
          <p:cNvPr id="5" name="mref-cost-body">
            <a:extLst xmlns:a="http://schemas.openxmlformats.org/drawingml/2006/main">
              <a:ext uri="{FF2B5EF4-FFF2-40B4-BE49-F238E27FC236}">
                <a16:creationId xmlns:a16="http://schemas.microsoft.com/office/drawing/2014/main" id="{29EA2F8E-6589-4D9C-B621-77055C3C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5257800"/>
            <a:ext cx="5143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Include software, hosting, operations, migration, dual running and exit over the same period.</a:t>
            </a:r>
          </a:p>
        </p:txBody>
      </p:sp>
      <p:sp>
        <p:nvSpPr>
          <p:cNvPr id="6" name="comparison-warning-heading">
            <a:extLst xmlns:a="http://schemas.openxmlformats.org/drawingml/2006/main">
              <a:ext uri="{FF2B5EF4-FFF2-40B4-BE49-F238E27FC236}">
                <a16:creationId xmlns:a16="http://schemas.microsoft.com/office/drawing/2014/main" id="{51986195-FECF-4E16-A24C-71C6E27E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4953000"/>
            <a:ext cx="4953000" cy="2476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350">
                <a:solidFill>
                  <a:srgbClr val="F2AF4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F2AF4C"/>
                </a:solidFill>
                <a:latin typeface="Helvetica Neue"/>
                <a:ea typeface="Helvetica Neue"/>
                <a:cs typeface="Helvetica Neue"/>
              </a:rPr>
              <a:t>DECISION RULE</a:t>
            </a:r>
          </a:p>
        </p:txBody>
      </p:sp>
      <p:sp>
        <p:nvSpPr>
          <p:cNvPr id="7" name="comparison-warning-body">
            <a:extLst xmlns:a="http://schemas.openxmlformats.org/drawingml/2006/main">
              <a:ext uri="{FF2B5EF4-FFF2-40B4-BE49-F238E27FC236}">
                <a16:creationId xmlns:a16="http://schemas.microsoft.com/office/drawing/2014/main" id="{E0D09C42-D5D3-4D48-B92B-979B10DAC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5257800"/>
            <a:ext cx="51435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Treat a figure without scope, assumptions and commercial terms as incomplete, not as a saving.</a:t>
            </a:r>
          </a:p>
        </p:txBody>
      </p:sp>
      <p:sp>
        <p:nvSpPr>
          <p:cNvPr id="8" name="cost-page">
            <a:extLst xmlns:a="http://schemas.openxmlformats.org/drawingml/2006/main">
              <a:ext uri="{FF2B5EF4-FFF2-40B4-BE49-F238E27FC236}">
                <a16:creationId xmlns:a16="http://schemas.microsoft.com/office/drawing/2014/main" id="{9D8D0C13-E1A9-441E-8C33-4D441E2C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8</a:t>
            </a:r>
          </a:p>
        </p:txBody>
      </p:sp>
      <p:sp>
        <p:nvSpPr>
          <p:cNvPr id="9" name="accent">
            <a:extLst xmlns:a="http://schemas.openxmlformats.org/drawingml/2006/main">
              <a:ext uri="{FF2B5EF4-FFF2-40B4-BE49-F238E27FC236}">
                <a16:creationId xmlns:a16="http://schemas.microsoft.com/office/drawing/2014/main" id="{970BEB97-4DB9-444B-9772-79675E7CC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266825"/>
            <a:ext cx="1714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F4C"/>
          </a:solidFill>
          <a:ln xmlns:a="http://schemas.openxmlformats.org/drawingml/2006/main" w="0">
            <a:solidFill>
              <a:srgbClr val="F2AF4C"/>
            </a:solidFill>
            <a:prstDash val="solid"/>
          </a:ln>
        </p:spPr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E8713D0-BDEB-4AF2-BA20-C15D14C09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Decision framework only. Obtain current, like-for-like quotes before procurement or investment approval.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a7b09d3a54fa6">
            <a:extLst>
              <a:ext uri="{96DAC541-7B7A-43D3-8B79-37D633B846F1}">
                <asvg:svgBlip xmlns:asvg="http://schemas.microsoft.com/office/drawing/2016/SVG/main" r:embed="Rce86c914d0b74c0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39660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Slide-Number-Placeholder-3-2">
            <a:extLst xmlns:a="http://schemas.openxmlformats.org/drawingml/2006/main">
              <a:ext uri="{FF2B5EF4-FFF2-40B4-BE49-F238E27FC236}">
                <a16:creationId xmlns:a16="http://schemas.microsoft.com/office/drawing/2014/main" id="{3956CA50-784E-453E-891D-CA0DB44D9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9</a:t>
            </a:r>
          </a:p>
        </p:txBody>
      </p:sp>
      <p:sp>
        <p:nvSpPr>
          <p:cNvPr id="2" name="Title-10-3">
            <a:extLst xmlns:a="http://schemas.openxmlformats.org/drawingml/2006/main">
              <a:ext uri="{FF2B5EF4-FFF2-40B4-BE49-F238E27FC236}">
                <a16:creationId xmlns:a16="http://schemas.microsoft.com/office/drawing/2014/main" id="{F22F4A98-8AA6-40A0-944D-AC3FEC3D9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First establish a comparable fact base</a:t>
            </a:r>
          </a:p>
        </p:txBody>
      </p:sp>
      <p:cxnSp>
        <p:nvCxnSpPr>
          <p:cNvPr id="29" name="Google-Shape-2259-p159-4"/>
          <p:cNvCxnSpPr/>
          <p:nvPr/>
        </p:nvCxnSpPr>
        <p:spPr>
          <a:xfrm xmlns:a="http://schemas.openxmlformats.org/drawingml/2006/main">
            <a:off x="337757" y="5341620"/>
            <a:ext cx="12245435" cy="286"/>
          </a:xfrm>
          <a:prstGeom xmlns:a="http://schemas.openxmlformats.org/drawingml/2006/main" prst="straightConnector1">
            <a:avLst/>
          </a:prstGeom>
          <a:ln xmlns:a="http://schemas.openxmlformats.org/drawingml/2006/main" w="9525">
            <a:solidFill>
              <a:srgbClr val="000000"/>
            </a:solidFill>
            <a:prstDash val="solid"/>
          </a:ln>
        </p:spPr>
      </p:cxnSp>
      <p:sp>
        <p:nvSpPr>
          <p:cNvPr id="4" name="Google-Shape-2260-p159-5">
            <a:extLst xmlns:a="http://schemas.openxmlformats.org/drawingml/2006/main">
              <a:ext uri="{FF2B5EF4-FFF2-40B4-BE49-F238E27FC236}">
                <a16:creationId xmlns:a16="http://schemas.microsoft.com/office/drawing/2014/main" id="{46D0A849-A424-47FB-8094-45600979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757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5" name="Google-Shape-2261-p159-6">
            <a:extLst xmlns:a="http://schemas.openxmlformats.org/drawingml/2006/main">
              <a:ext uri="{FF2B5EF4-FFF2-40B4-BE49-F238E27FC236}">
                <a16:creationId xmlns:a16="http://schemas.microsoft.com/office/drawing/2014/main" id="{95DA3677-4C56-4686-A2BC-338A9C24C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6" name="Google-Shape-2262-p159-7">
            <a:extLst xmlns:a="http://schemas.openxmlformats.org/drawingml/2006/main">
              <a:ext uri="{FF2B5EF4-FFF2-40B4-BE49-F238E27FC236}">
                <a16:creationId xmlns:a16="http://schemas.microsoft.com/office/drawing/2014/main" id="{D402A475-EB01-439A-A5D1-AF1866105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6070" y="5288089"/>
            <a:ext cx="107061" cy="10706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0000"/>
          </a:solidFill>
        </p:spPr>
      </p:sp>
      <p:sp>
        <p:nvSpPr>
          <p:cNvPr id="7" name="Rounded-Rectangle-19-8">
            <a:extLst xmlns:a="http://schemas.openxmlformats.org/drawingml/2006/main">
              <a:ext uri="{FF2B5EF4-FFF2-40B4-BE49-F238E27FC236}">
                <a16:creationId xmlns:a16="http://schemas.microsoft.com/office/drawing/2014/main" id="{4055C55B-59F8-47C4-9D3B-8198029A5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8" name="Content-Placeholder-8-9">
            <a:extLst xmlns:a="http://schemas.openxmlformats.org/drawingml/2006/main">
              <a:ext uri="{FF2B5EF4-FFF2-40B4-BE49-F238E27FC236}">
                <a16:creationId xmlns:a16="http://schemas.microsoft.com/office/drawing/2014/main" id="{F0E904AF-277D-45FA-80DB-83135E21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421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Secure the bridge terms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Confirm support eligibility, cost and hosting continuity. Ring-fence transition funding.</a:t>
            </a:r>
          </a:p>
        </p:txBody>
      </p:sp>
      <p:sp>
        <p:nvSpPr>
          <p:cNvPr id="9" name="Rounded-Rectangle-21-10">
            <a:extLst xmlns:a="http://schemas.openxmlformats.org/drawingml/2006/main">
              <a:ext uri="{FF2B5EF4-FFF2-40B4-BE49-F238E27FC236}">
                <a16:creationId xmlns:a16="http://schemas.microsoft.com/office/drawing/2014/main" id="{A19943A7-9948-4F22-A2AC-262F33E2B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8443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0" name="Content-Placeholder-8-11">
            <a:extLst xmlns:a="http://schemas.openxmlformats.org/drawingml/2006/main">
              <a:ext uri="{FF2B5EF4-FFF2-40B4-BE49-F238E27FC236}">
                <a16:creationId xmlns:a16="http://schemas.microsoft.com/office/drawing/2014/main" id="{CED18F1A-D0D6-46A2-AA24-6B307AC91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8196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Compare all three paths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Use the same three-year cost, capability, risk and operating measures.</a:t>
            </a:r>
          </a:p>
        </p:txBody>
      </p:sp>
      <p:sp>
        <p:nvSpPr>
          <p:cNvPr id="11" name="Rounded-Rectangle-23-12">
            <a:extLst xmlns:a="http://schemas.openxmlformats.org/drawingml/2006/main">
              <a:ext uri="{FF2B5EF4-FFF2-40B4-BE49-F238E27FC236}">
                <a16:creationId xmlns:a16="http://schemas.microsoft.com/office/drawing/2014/main" id="{4A2671D9-DCF0-4608-8143-7082869D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7506" y="1401794"/>
            <a:ext cx="3568732" cy="3619500"/>
          </a:xfrm>
          <a:prstGeom xmlns:a="http://schemas.openxmlformats.org/drawingml/2006/main" prst="roundRect">
            <a:avLst>
              <a:gd name="adj" fmla="val 2135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12" name="Content-Placeholder-8-13">
            <a:extLst xmlns:a="http://schemas.openxmlformats.org/drawingml/2006/main">
              <a:ext uri="{FF2B5EF4-FFF2-40B4-BE49-F238E27FC236}">
                <a16:creationId xmlns:a16="http://schemas.microsoft.com/office/drawing/2014/main" id="{DC560518-192F-44A6-81C5-BFCBF5DB5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259" y="1806797"/>
            <a:ext cx="2949321" cy="2566797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Pilot only to close evidence gaps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Test the smallest critical capability against agreed pass/fail, recovery and exit criteria.</a:t>
            </a:r>
          </a:p>
        </p:txBody>
      </p:sp>
      <p:sp>
        <p:nvSpPr>
          <p:cNvPr id="13" name="Text-Placeholder-16-14">
            <a:extLst xmlns:a="http://schemas.openxmlformats.org/drawingml/2006/main">
              <a:ext uri="{FF2B5EF4-FFF2-40B4-BE49-F238E27FC236}">
                <a16:creationId xmlns:a16="http://schemas.microsoft.com/office/drawing/2014/main" id="{BFD6D6D4-A84D-4C38-9CE6-CFD34C4E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1770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NEXT</a:t>
            </a:r>
          </a:p>
        </p:txBody>
      </p:sp>
      <p:sp>
        <p:nvSpPr>
          <p:cNvPr id="14" name="Text-Placeholder-16-15">
            <a:extLst xmlns:a="http://schemas.openxmlformats.org/drawingml/2006/main">
              <a:ext uri="{FF2B5EF4-FFF2-40B4-BE49-F238E27FC236}">
                <a16:creationId xmlns:a16="http://schemas.microsoft.com/office/drawing/2014/main" id="{24C3589A-625C-4EF9-8007-AE656F24E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906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NOW</a:t>
            </a:r>
          </a:p>
        </p:txBody>
      </p:sp>
      <p:sp>
        <p:nvSpPr>
          <p:cNvPr id="15" name="Text-Placeholder-16-16">
            <a:extLst xmlns:a="http://schemas.openxmlformats.org/drawingml/2006/main">
              <a:ext uri="{FF2B5EF4-FFF2-40B4-BE49-F238E27FC236}">
                <a16:creationId xmlns:a16="http://schemas.microsoft.com/office/drawing/2014/main" id="{4A0F85FF-D707-4479-9632-48B46AE3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5409" y="5602414"/>
            <a:ext cx="2595944" cy="3919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THEN</a:t>
            </a:r>
          </a:p>
        </p:txBody>
      </p:sp>
      <p:sp>
        <p:nvSpPr>
          <p:cNvPr id="17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2022C30-F58B-4307-998D-71F2162CE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296025"/>
            <a:ext cx="838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A pilot is an evidence-gathering step, not a platform commitment.</a:t>
            </a:r>
          </a:p>
        </p:txBody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56689b84b849de">
            <a:extLst>
              <a:ext uri="{96DAC541-7B7A-43D3-8B79-37D633B846F1}">
                <asvg:svgBlip xmlns:asvg="http://schemas.microsoft.com/office/drawing/2016/SVG/main" r:embed="Ree2d36875e1541a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2841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Rounded-Rectangle-5-1">
            <a:extLst xmlns:a="http://schemas.openxmlformats.org/drawingml/2006/main">
              <a:ext uri="{FF2B5EF4-FFF2-40B4-BE49-F238E27FC236}">
                <a16:creationId xmlns:a16="http://schemas.microsoft.com/office/drawing/2014/main" id="{CD0F3CE5-8308-4DAC-BFED-5C755D40A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2" name="Rounded-Rectangle-6-2">
            <a:extLst xmlns:a="http://schemas.openxmlformats.org/drawingml/2006/main">
              <a:ext uri="{FF2B5EF4-FFF2-40B4-BE49-F238E27FC236}">
                <a16:creationId xmlns:a16="http://schemas.microsoft.com/office/drawing/2014/main" id="{F0A7A411-9BA5-4191-B9E1-46CF95E02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682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3" name="Rounded-Rectangle-7-3">
            <a:extLst xmlns:a="http://schemas.openxmlformats.org/drawingml/2006/main">
              <a:ext uri="{FF2B5EF4-FFF2-40B4-BE49-F238E27FC236}">
                <a16:creationId xmlns:a16="http://schemas.microsoft.com/office/drawing/2014/main" id="{0ACA30C6-E355-4618-916B-A3C6509CE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2267" y="3022568"/>
            <a:ext cx="3568732" cy="2971800"/>
          </a:xfrm>
          <a:prstGeom xmlns:a="http://schemas.openxmlformats.org/drawingml/2006/main" prst="roundRect">
            <a:avLst>
              <a:gd name="adj" fmla="val 2564"/>
            </a:avLst>
          </a:prstGeom>
          <a:solidFill xmlns:a="http://schemas.openxmlformats.org/drawingml/2006/main">
            <a:srgbClr val="F2F2F2"/>
          </a:solidFill>
        </p:spPr>
      </p:sp>
      <p:sp>
        <p:nvSpPr>
          <p:cNvPr id="4" name="Slide-Number-Placeholder-1-4">
            <a:extLst xmlns:a="http://schemas.openxmlformats.org/drawingml/2006/main">
              <a:ext uri="{FF2B5EF4-FFF2-40B4-BE49-F238E27FC236}">
                <a16:creationId xmlns:a16="http://schemas.microsoft.com/office/drawing/2014/main" id="{17D8BDE4-0D6B-47F7-B8E8-84B698250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279261"/>
            <a:ext cx="518922" cy="2412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t>10</a:t>
            </a:r>
          </a:p>
        </p:txBody>
      </p:sp>
      <p:sp>
        <p:nvSpPr>
          <p:cNvPr id="5" name="Title-2-5">
            <a:extLst xmlns:a="http://schemas.openxmlformats.org/drawingml/2006/main">
              <a:ext uri="{FF2B5EF4-FFF2-40B4-BE49-F238E27FC236}">
                <a16:creationId xmlns:a16="http://schemas.microsoft.com/office/drawing/2014/main" id="{15D1EEF1-75B9-4B9D-B281-F87B2AB3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44043"/>
            <a:ext cx="11404568" cy="104746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9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AJAEX must meet the same tests</a:t>
            </a:r>
          </a:p>
        </p:txBody>
      </p:sp>
      <p:sp>
        <p:nvSpPr>
          <p:cNvPr id="6" name="Content-Placeholder-9-6">
            <a:extLst xmlns:a="http://schemas.openxmlformats.org/drawingml/2006/main">
              <a:ext uri="{FF2B5EF4-FFF2-40B4-BE49-F238E27FC236}">
                <a16:creationId xmlns:a16="http://schemas.microsoft.com/office/drawing/2014/main" id="{BF0BA499-C5FC-4893-B6CD-7F5BDBE8D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Prioritised requirements, data and integrations work in practice.</a:t>
            </a:r>
          </a:p>
        </p:txBody>
      </p:sp>
      <p:sp>
        <p:nvSpPr>
          <p:cNvPr id="7" name="Content-Placeholder-10-7">
            <a:extLst xmlns:a="http://schemas.openxmlformats.org/drawingml/2006/main">
              <a:ext uri="{FF2B5EF4-FFF2-40B4-BE49-F238E27FC236}">
                <a16:creationId xmlns:a16="http://schemas.microsoft.com/office/drawing/2014/main" id="{D2A222A7-C213-491F-9809-037EE5308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1830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Three-year cost, delivery obligations, continuity rights and exit costs are agreed.</a:t>
            </a:r>
          </a:p>
        </p:txBody>
      </p:sp>
      <p:sp>
        <p:nvSpPr>
          <p:cNvPr id="8" name="Content-Placeholder-11-8">
            <a:extLst xmlns:a="http://schemas.openxmlformats.org/drawingml/2006/main">
              <a:ext uri="{FF2B5EF4-FFF2-40B4-BE49-F238E27FC236}">
                <a16:creationId xmlns:a16="http://schemas.microsoft.com/office/drawing/2014/main" id="{58A31539-A839-4E0A-BFFB-E5E05867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1244" y="4900613"/>
            <a:ext cx="2949607" cy="8191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91440" tIns="45720" rIns="91440" bIns="45720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Security, resilience, recovery, support, migration and parallel running are tested.</a:t>
            </a:r>
          </a:p>
        </p:txBody>
      </p:sp>
      <p:sp>
        <p:nvSpPr>
          <p:cNvPr id="9" name="Content-Placeholder-9-9">
            <a:extLst xmlns:a="http://schemas.openxmlformats.org/drawingml/2006/main">
              <a:ext uri="{FF2B5EF4-FFF2-40B4-BE49-F238E27FC236}">
                <a16:creationId xmlns:a16="http://schemas.microsoft.com/office/drawing/2014/main" id="{579C0A16-A2CC-42E4-AB0E-4F27028C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37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Functional fit</a:t>
            </a:r>
          </a:p>
        </p:txBody>
      </p:sp>
      <p:sp>
        <p:nvSpPr>
          <p:cNvPr id="10" name="Content-Placeholder-9-10">
            <a:extLst xmlns:a="http://schemas.openxmlformats.org/drawingml/2006/main">
              <a:ext uri="{FF2B5EF4-FFF2-40B4-BE49-F238E27FC236}">
                <a16:creationId xmlns:a16="http://schemas.microsoft.com/office/drawing/2014/main" id="{83D98C77-3EE9-4728-A522-79DF6D315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2958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Operational control</a:t>
            </a:r>
          </a:p>
        </p:txBody>
      </p:sp>
      <p:sp>
        <p:nvSpPr>
          <p:cNvPr id="11" name="Content-Placeholder-9-11">
            <a:extLst xmlns:a="http://schemas.openxmlformats.org/drawingml/2006/main">
              <a:ext uri="{FF2B5EF4-FFF2-40B4-BE49-F238E27FC236}">
                <a16:creationId xmlns:a16="http://schemas.microsoft.com/office/drawing/2014/main" id="{320C07EC-2478-49BF-A63E-603E9E34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2404" y="3429000"/>
            <a:ext cx="2940082" cy="135931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Commercial clarity</a:t>
            </a:r>
          </a:p>
        </p:txBody>
      </p:sp>
      <p:sp>
        <p:nvSpPr>
          <p:cNvPr id="12" name="Content-Placeholder-15-12">
            <a:extLst xmlns:a="http://schemas.openxmlformats.org/drawingml/2006/main">
              <a:ext uri="{FF2B5EF4-FFF2-40B4-BE49-F238E27FC236}">
                <a16:creationId xmlns:a16="http://schemas.microsoft.com/office/drawing/2014/main" id="{2F9C3C8F-0659-472D-B6F0-E2943EED9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138333"/>
            <a:ext cx="11404568" cy="15994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>
                <a:solidFill>
                  <a:srgbClr val="F07B49"/>
                </a:solidFill>
                <a:latin typeface="Helvetica Neue"/>
                <a:ea typeface="Helvetica Neue"/>
                <a:cs typeface="Helvetica Neue"/>
              </a:rPr>
              <a:t>EVIDENCE REQUIRED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Assess AJAEX against the same cost, capability, risk and continuity measures as the bridge and IBM routes. Assessment is not a commitment.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9ec12745b4419b">
            <a:extLst>
              <a:ext uri="{96DAC541-7B7A-43D3-8B79-37D633B846F1}">
                <asvg:svgBlip xmlns:asvg="http://schemas.microsoft.com/office/drawing/2016/SVG/main" r:embed="R10735191557643f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586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F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itle-3-1">
            <a:extLst xmlns:a="http://schemas.openxmlformats.org/drawingml/2006/main">
              <a:ext uri="{FF2B5EF4-FFF2-40B4-BE49-F238E27FC236}">
                <a16:creationId xmlns:a16="http://schemas.microsoft.com/office/drawing/2014/main" id="{C81AE418-6457-4098-A22F-7F6124AB2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738789"/>
            <a:ext cx="9448800" cy="2491454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60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0" b="0">
                <a:solidFill>
                  <a:srgbClr val="F8F8E0"/>
                </a:solidFill>
                <a:latin typeface="Helvetica Neue"/>
                <a:ea typeface="Helvetica Neue"/>
                <a:cs typeface="Helvetica Neue"/>
              </a:rPr>
              <a:t>Decide the evidence plan
before choosing a platform</a:t>
            </a:r>
          </a:p>
        </p:txBody>
      </p:sp>
      <p:sp>
        <p:nvSpPr>
          <p:cNvPr id="2" name="Subtitle-4-2">
            <a:extLst xmlns:a="http://schemas.openxmlformats.org/drawingml/2006/main">
              <a:ext uri="{FF2B5EF4-FFF2-40B4-BE49-F238E27FC236}">
                <a16:creationId xmlns:a16="http://schemas.microsoft.com/office/drawing/2014/main" id="{C6E92F03-43B9-4C01-A54B-AEFCB3AE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4973288"/>
            <a:ext cx="3568732" cy="108023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8F8E0"/>
                </a:solidFill>
                <a:latin typeface="Helvetica Neue"/>
                <a:ea typeface="Helvetica Neue"/>
                <a:cs typeface="Helvetica Neue"/>
              </a:rPr>
              <a:t>Confirm interim support and hosting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>
                <a:solidFill>
                  <a:srgbClr val="F8F8E0"/>
                </a:solidFill>
                <a:latin typeface="Helvetica Neue"/>
                <a:ea typeface="Helvetica Neue"/>
                <a:cs typeface="Helvetica Neue"/>
              </a:rPr>
              <a:t>Approve a like-for-like assessment</a:t>
            </a:r>
          </a:p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F8F8E0"/>
                </a:solidFill>
                <a:latin typeface="Helvetica Neue"/>
                <a:ea typeface="Helvetica Neue"/>
                <a:cs typeface="Helvetica Neue"/>
              </a:rPr>
              <a:t>Set pass/fail criteria for any pilot</a:t>
            </a:r>
          </a:p>
        </p:txBody>
      </p:sp>
      <p:sp>
        <p:nvSpPr>
          <p:cNvPr id="3" name="Subtitle-4-3">
            <a:extLst xmlns:a="http://schemas.openxmlformats.org/drawingml/2006/main">
              <a:ext uri="{FF2B5EF4-FFF2-40B4-BE49-F238E27FC236}">
                <a16:creationId xmlns:a16="http://schemas.microsoft.com/office/drawing/2014/main" id="{DDFF3D1F-8A92-4803-8D5C-1B058A2F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392240"/>
            <a:ext cx="1612868" cy="649129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2400">
                <a:solidFill>
                  <a:srgbClr val="00000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1">
                <a:solidFill>
                  <a:srgbClr val="F2AF4C"/>
                </a:solidFill>
                <a:latin typeface="Helvetica Neue"/>
                <a:ea typeface="Helvetica Neue"/>
                <a:cs typeface="Helvetica Neue"/>
              </a:rPr>
              <a:t>DECISION REQUIRED</a:t>
            </a:r>
          </a:p>
        </p:txBody>
      </p:sp>
      <p:sp>
        <p:nvSpPr>
          <p:cNvPr id="4" name="accent">
            <a:extLst xmlns:a="http://schemas.openxmlformats.org/drawingml/2006/main">
              <a:ext uri="{FF2B5EF4-FFF2-40B4-BE49-F238E27FC236}">
                <a16:creationId xmlns:a16="http://schemas.microsoft.com/office/drawing/2014/main" id="{60853D37-9016-4707-B5C5-D89C77E84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1438275"/>
            <a:ext cx="1714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7B49"/>
          </a:solidFill>
          <a:ln xmlns:a="http://schemas.openxmlformats.org/drawingml/2006/main" w="0">
            <a:solidFill>
              <a:srgbClr val="F07B49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87fd56736483d">
            <a:extLst>
              <a:ext uri="{96DAC541-7B7A-43D3-8B79-37D633B846F1}">
                <asvg:svgBlip xmlns:asvg="http://schemas.microsoft.com/office/drawing/2016/SVG/main" r:embed="Ra05f1addd8584bd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0" y="476250"/>
            <a:ext cx="2476500" cy="2952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06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9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ppendix-title">
            <a:extLst xmlns:a="http://schemas.openxmlformats.org/drawingml/2006/main">
              <a:ext uri="{FF2B5EF4-FFF2-40B4-BE49-F238E27FC236}">
                <a16:creationId xmlns:a16="http://schemas.microsoft.com/office/drawing/2014/main" id="{A791A7ED-CDBF-4C1B-A847-B947BE810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266700"/>
            <a:ext cx="11404568" cy="590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36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Appendix: verified IBM lifecycle dates</a:t>
            </a:r>
          </a:p>
        </p:txBody>
      </p:sp>
      <p:sp>
        <p:nvSpPr>
          <p:cNvPr id="2" name="appendix-intro">
            <a:extLst xmlns:a="http://schemas.openxmlformats.org/drawingml/2006/main">
              <a:ext uri="{FF2B5EF4-FFF2-40B4-BE49-F238E27FC236}">
                <a16:creationId xmlns:a16="http://schemas.microsoft.com/office/drawing/2014/main" id="{F394F1E7-BA6F-44B8-9315-F6AB2D635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952500"/>
            <a:ext cx="11404568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15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IBM-published position at 3 September 2026. Paid coverage may continue to 30 September 2032; eligibility, scope and commercial terms require confirmation.</a:t>
            </a:r>
          </a:p>
        </p:txBody>
      </p:sp>
      <p:graphicFrame>
        <p:nvGraphicFramePr>
          <p:cNvPr id="12" name="lifecycle-table"/>
          <p:cNvGraphicFramePr/>
          <p:nvPr/>
        </p:nvGraphicFramePr>
        <p:xfrm>
          <a:off xmlns:a="http://schemas.openxmlformats.org/drawingml/2006/main" x="393668" y="1485900"/>
          <a:ext xmlns:a="http://schemas.openxmlformats.org/drawingml/2006/main" cx="11404568" cy="4286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28875"/>
                <a:gridCol w="2647950"/>
                <a:gridCol w="1695450"/>
                <a:gridCol w="4629150"/>
              </a:tblGrid>
              <a:tr h="714375">
                <a:tc>
                  <a:txBody>
                    <a:bodyPr/>
                    <a:lstStyle/>
                    <a:p>
                      <a:r>
                        <a:t>PRODUCT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MILESTONE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WHEN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WHAT IT MEANS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t>Maximo 7.6.1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Standard support ended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30 Sep 2025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Paid support or migration is required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t>TRIRIGA 5.0 / 11.6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New ordering ended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28 Jan 2026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New standard ordering is closed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t>MREF / MAS 9.2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Current generation released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25 Jun 2026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Current IBM route is available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t>TRIRIGA 5.0 / 11.6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Standard support ends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30 Sep 2027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Paid coverage or transition is required</a:t>
                      </a:r>
                    </a:p>
                  </a:txBody>
                  <a:tcPr marL="91440" marR="91440" marT="45720" marB="45720"/>
                </a:tc>
              </a:tr>
              <a:tr h="714375">
                <a:tc>
                  <a:txBody>
                    <a:bodyPr/>
                    <a:lstStyle/>
                    <a:p>
                      <a:r>
                        <a:t>TRIRIGA/TAS under MAS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Dual-use rights end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30 Apr 2029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t>Dual use cannot continue indefinitely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appendix-sources">
            <a:extLst xmlns:a="http://schemas.openxmlformats.org/drawingml/2006/main">
              <a:ext uri="{FF2B5EF4-FFF2-40B4-BE49-F238E27FC236}">
                <a16:creationId xmlns:a16="http://schemas.microsoft.com/office/drawing/2014/main" id="{ADE8F457-B84C-44F3-9051-BA99EEB3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668" y="6324600"/>
            <a:ext cx="8382000" cy="1714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spcAft>
                <a:spcPts val="0"/>
              </a:spcAft>
              <a:buNone/>
              <a:defRPr sz="975">
                <a:solidFill>
                  <a:srgbClr val="5F6B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0">
                <a:solidFill>
                  <a:srgbClr val="5F6B7A"/>
                </a:solidFill>
                <a:latin typeface="Helvetica Neue"/>
                <a:ea typeface="Helvetica Neue"/>
                <a:cs typeface="Helvetica Neue"/>
              </a:rPr>
              <a:t>Sources: IBM Support 16570953 (Maximo); 16832760 and 7246638 (TRIRIGA lifecycle and dual support); MREF 9.2 release note.</a:t>
            </a:r>
          </a:p>
        </p:txBody>
      </p:sp>
      <p:sp>
        <p:nvSpPr>
          <p:cNvPr id="5" name="appendix-page">
            <a:extLst xmlns:a="http://schemas.openxmlformats.org/drawingml/2006/main">
              <a:ext uri="{FF2B5EF4-FFF2-40B4-BE49-F238E27FC236}">
                <a16:creationId xmlns:a16="http://schemas.microsoft.com/office/drawing/2014/main" id="{87CCA039-890B-4E70-960D-641CECB4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79315" y="6305550"/>
            <a:ext cx="518922" cy="190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 anchor="b"/>
          <a:lstStyle xmlns:a="http://schemas.openxmlformats.org/drawingml/2006/main"/>
          <a:p xmlns:a="http://schemas.openxmlformats.org/drawingml/2006/main">
            <a:pPr algn="r">
              <a:buNone/>
              <a:defRPr sz="1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t>12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071602f7ea41f2">
            <a:extLst>
              <a:ext uri="{96DAC541-7B7A-43D3-8B79-37D633B846F1}">
                <asvg:svgBlip xmlns:asvg="http://schemas.microsoft.com/office/drawing/2016/SVG/main" r:embed="R32ae718853284a3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191625" y="6334125"/>
            <a:ext cx="1571625" cy="1809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0926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2026-09-03T10:29:58.6130000Z</dcterms:created>
  <dcterms:modified xsi:type="dcterms:W3CDTF">2026-09-03T10:29:58.6140000Z</dcterms:modified>
</coreProperties>
</file>